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26.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27.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310" r:id="rId2"/>
    <p:sldId id="311" r:id="rId3"/>
    <p:sldId id="369" r:id="rId4"/>
    <p:sldId id="370" r:id="rId5"/>
    <p:sldId id="312" r:id="rId6"/>
    <p:sldId id="313" r:id="rId7"/>
    <p:sldId id="314" r:id="rId8"/>
    <p:sldId id="315" r:id="rId9"/>
    <p:sldId id="320" r:id="rId10"/>
    <p:sldId id="321" r:id="rId11"/>
    <p:sldId id="322" r:id="rId12"/>
    <p:sldId id="323" r:id="rId13"/>
    <p:sldId id="324" r:id="rId14"/>
    <p:sldId id="257" r:id="rId15"/>
    <p:sldId id="270" r:id="rId16"/>
    <p:sldId id="303" r:id="rId17"/>
    <p:sldId id="276" r:id="rId18"/>
    <p:sldId id="275" r:id="rId19"/>
    <p:sldId id="325" r:id="rId20"/>
    <p:sldId id="326" r:id="rId21"/>
    <p:sldId id="327" r:id="rId22"/>
    <p:sldId id="328" r:id="rId23"/>
    <p:sldId id="364" r:id="rId24"/>
    <p:sldId id="331" r:id="rId25"/>
    <p:sldId id="332" r:id="rId26"/>
    <p:sldId id="373" r:id="rId27"/>
    <p:sldId id="374" r:id="rId28"/>
    <p:sldId id="318" r:id="rId29"/>
    <p:sldId id="319" r:id="rId30"/>
    <p:sldId id="304" r:id="rId31"/>
    <p:sldId id="333" r:id="rId32"/>
    <p:sldId id="365" r:id="rId33"/>
    <p:sldId id="277" r:id="rId34"/>
    <p:sldId id="362" r:id="rId35"/>
    <p:sldId id="363" r:id="rId36"/>
    <p:sldId id="334" r:id="rId37"/>
    <p:sldId id="278" r:id="rId38"/>
    <p:sldId id="280" r:id="rId39"/>
    <p:sldId id="279" r:id="rId40"/>
    <p:sldId id="335" r:id="rId41"/>
    <p:sldId id="336" r:id="rId42"/>
    <p:sldId id="281" r:id="rId43"/>
    <p:sldId id="337" r:id="rId44"/>
    <p:sldId id="338" r:id="rId45"/>
    <p:sldId id="306" r:id="rId46"/>
    <p:sldId id="305" r:id="rId47"/>
    <p:sldId id="341" r:id="rId48"/>
    <p:sldId id="377" r:id="rId49"/>
    <p:sldId id="376" r:id="rId50"/>
    <p:sldId id="274" r:id="rId51"/>
    <p:sldId id="344" r:id="rId52"/>
    <p:sldId id="299" r:id="rId53"/>
    <p:sldId id="300" r:id="rId54"/>
    <p:sldId id="345" r:id="rId55"/>
    <p:sldId id="346" r:id="rId56"/>
    <p:sldId id="347" r:id="rId57"/>
    <p:sldId id="348" r:id="rId58"/>
    <p:sldId id="349" r:id="rId59"/>
    <p:sldId id="350" r:id="rId60"/>
    <p:sldId id="258" r:id="rId61"/>
    <p:sldId id="301" r:id="rId62"/>
    <p:sldId id="302" r:id="rId63"/>
    <p:sldId id="351" r:id="rId64"/>
    <p:sldId id="342" r:id="rId65"/>
    <p:sldId id="352" r:id="rId66"/>
    <p:sldId id="368" r:id="rId67"/>
    <p:sldId id="378" r:id="rId68"/>
    <p:sldId id="353" r:id="rId69"/>
    <p:sldId id="354" r:id="rId70"/>
    <p:sldId id="343" r:id="rId71"/>
    <p:sldId id="371" r:id="rId72"/>
    <p:sldId id="372" r:id="rId73"/>
    <p:sldId id="355" r:id="rId74"/>
    <p:sldId id="356" r:id="rId75"/>
    <p:sldId id="357" r:id="rId76"/>
    <p:sldId id="358" r:id="rId77"/>
    <p:sldId id="375" r:id="rId78"/>
    <p:sldId id="359" r:id="rId79"/>
    <p:sldId id="360" r:id="rId80"/>
    <p:sldId id="361" r:id="rId81"/>
    <p:sldId id="366" r:id="rId82"/>
    <p:sldId id="307" r:id="rId83"/>
    <p:sldId id="308" r:id="rId84"/>
    <p:sldId id="309" r:id="rId85"/>
  </p:sldIdLst>
  <p:sldSz cx="9144000" cy="6858000" type="screen4x3"/>
  <p:notesSz cx="6858000" cy="9144000"/>
  <p:custDataLst>
    <p:tags r:id="rId8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B34C84-CDDD-4222-A058-CD0556662E95}" type="datetimeFigureOut">
              <a:rPr lang="en-US" smtClean="0"/>
              <a:t>5/18/2014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08998-8D21-4D87-8CF9-67B253BA928C}" type="slidenum">
              <a:rPr lang="en-US" smtClean="0"/>
              <a:t>‹#›</a:t>
            </a:fld>
            <a:endParaRPr lang="en-US"/>
          </a:p>
        </p:txBody>
      </p:sp>
    </p:spTree>
    <p:extLst>
      <p:ext uri="{BB962C8B-B14F-4D97-AF65-F5344CB8AC3E}">
        <p14:creationId xmlns:p14="http://schemas.microsoft.com/office/powerpoint/2010/main" val="242226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FF0E0CB-2DB5-40D7-807C-035BA46CD0A6}" type="slidenum">
              <a:rPr lang="en-US" altLang="en-US" sz="1200"/>
              <a:pPr/>
              <a:t>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425742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2D8FC2F-286D-411D-A9DC-1002DC4B0B01}" type="slidenum">
              <a:rPr lang="en-US" altLang="en-US" sz="1200"/>
              <a:pPr/>
              <a:t>12</a:t>
            </a:fld>
            <a:endParaRPr lang="en-US" altLang="en-US" sz="1200"/>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25452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DAEB699-010D-4A29-8400-61554920C0B1}" type="slidenum">
              <a:rPr lang="en-US" altLang="en-US" sz="1200"/>
              <a:pPr/>
              <a:t>13</a:t>
            </a:fld>
            <a:endParaRPr lang="en-US" altLang="en-US" sz="120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272467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A6ECDA3-155D-44B1-8377-001195D6E8EC}" type="slidenum">
              <a:rPr lang="en-US" altLang="en-US" sz="1200"/>
              <a:pPr/>
              <a:t>19</a:t>
            </a:fld>
            <a:endParaRPr lang="en-US" altLang="en-US" sz="120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C</a:t>
            </a:r>
          </a:p>
        </p:txBody>
      </p:sp>
    </p:spTree>
    <p:extLst>
      <p:ext uri="{BB962C8B-B14F-4D97-AF65-F5344CB8AC3E}">
        <p14:creationId xmlns:p14="http://schemas.microsoft.com/office/powerpoint/2010/main" val="1152081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C2B256C-8603-42AF-9223-4F5A992A08BA}" type="slidenum">
              <a:rPr lang="en-US" altLang="en-US" sz="1200"/>
              <a:pPr/>
              <a:t>20</a:t>
            </a:fld>
            <a:endParaRPr lang="en-US" altLang="en-US" sz="120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C</a:t>
            </a:r>
          </a:p>
        </p:txBody>
      </p:sp>
    </p:spTree>
    <p:extLst>
      <p:ext uri="{BB962C8B-B14F-4D97-AF65-F5344CB8AC3E}">
        <p14:creationId xmlns:p14="http://schemas.microsoft.com/office/powerpoint/2010/main" val="2965468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ECE299D6-DDEA-4928-A401-38EF1ACA2E3F}" type="slidenum">
              <a:rPr lang="en-US" altLang="en-US" sz="1200"/>
              <a:pPr/>
              <a:t>21</a:t>
            </a:fld>
            <a:endParaRPr lang="en-US" altLang="en-US" sz="1200"/>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C</a:t>
            </a:r>
          </a:p>
        </p:txBody>
      </p:sp>
    </p:spTree>
    <p:extLst>
      <p:ext uri="{BB962C8B-B14F-4D97-AF65-F5344CB8AC3E}">
        <p14:creationId xmlns:p14="http://schemas.microsoft.com/office/powerpoint/2010/main" val="2921245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80CB2AD-5EAD-4D44-A286-5C31F4D1D725}" type="slidenum">
              <a:rPr lang="en-US" altLang="en-US" sz="1200"/>
              <a:pPr/>
              <a:t>22</a:t>
            </a:fld>
            <a:endParaRPr lang="en-US" altLang="en-US" sz="120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C</a:t>
            </a:r>
          </a:p>
        </p:txBody>
      </p:sp>
    </p:spTree>
    <p:extLst>
      <p:ext uri="{BB962C8B-B14F-4D97-AF65-F5344CB8AC3E}">
        <p14:creationId xmlns:p14="http://schemas.microsoft.com/office/powerpoint/2010/main" val="113080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FCA8F79A-B062-4F89-9D7D-2DB81E6156F3}" type="slidenum">
              <a:rPr lang="en-US" altLang="en-US" sz="1200"/>
              <a:pPr/>
              <a:t>24</a:t>
            </a:fld>
            <a:endParaRPr lang="en-US" altLang="en-US" sz="120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D</a:t>
            </a:r>
          </a:p>
        </p:txBody>
      </p:sp>
    </p:spTree>
    <p:extLst>
      <p:ext uri="{BB962C8B-B14F-4D97-AF65-F5344CB8AC3E}">
        <p14:creationId xmlns:p14="http://schemas.microsoft.com/office/powerpoint/2010/main" val="2912861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DDB9302-40B7-4FF4-886E-3CC6BAE44207}" type="slidenum">
              <a:rPr lang="en-US" altLang="en-US" sz="1200"/>
              <a:pPr/>
              <a:t>25</a:t>
            </a:fld>
            <a:endParaRPr lang="en-US" altLang="en-US" sz="120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D</a:t>
            </a:r>
          </a:p>
        </p:txBody>
      </p:sp>
    </p:spTree>
    <p:extLst>
      <p:ext uri="{BB962C8B-B14F-4D97-AF65-F5344CB8AC3E}">
        <p14:creationId xmlns:p14="http://schemas.microsoft.com/office/powerpoint/2010/main" val="2182613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DD23FE3-836F-48B6-9C21-055E6C4B9CFB}" type="slidenum">
              <a:rPr lang="en-US" altLang="en-US" sz="1200"/>
              <a:pPr/>
              <a:t>28</a:t>
            </a:fld>
            <a:endParaRPr lang="en-US" altLang="en-US" sz="1200"/>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D</a:t>
            </a:r>
          </a:p>
        </p:txBody>
      </p:sp>
    </p:spTree>
    <p:extLst>
      <p:ext uri="{BB962C8B-B14F-4D97-AF65-F5344CB8AC3E}">
        <p14:creationId xmlns:p14="http://schemas.microsoft.com/office/powerpoint/2010/main" val="1754632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93241950-3ABE-4FA9-972C-D83C7E6205F0}" type="slidenum">
              <a:rPr lang="en-US" altLang="en-US" sz="1200"/>
              <a:pPr/>
              <a:t>29</a:t>
            </a:fld>
            <a:endParaRPr lang="en-US" altLang="en-US" sz="120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D</a:t>
            </a:r>
          </a:p>
        </p:txBody>
      </p:sp>
    </p:spTree>
    <p:extLst>
      <p:ext uri="{BB962C8B-B14F-4D97-AF65-F5344CB8AC3E}">
        <p14:creationId xmlns:p14="http://schemas.microsoft.com/office/powerpoint/2010/main" val="1172716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A0395C1-FC77-4926-8606-9E46BC3598BA}" type="slidenum">
              <a:rPr lang="en-US" altLang="en-US" sz="1200"/>
              <a:pPr/>
              <a:t>2</a:t>
            </a:fld>
            <a:endParaRPr lang="en-US" altLang="en-US" sz="1200"/>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560400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C02957D0-97F3-4C06-AD81-A01704C2DAFF}" type="slidenum">
              <a:rPr lang="en-US" altLang="en-US" sz="1200"/>
              <a:pPr/>
              <a:t>31</a:t>
            </a:fld>
            <a:endParaRPr lang="en-US" altLang="en-US"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516630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C02957D0-97F3-4C06-AD81-A01704C2DAFF}" type="slidenum">
              <a:rPr lang="en-US" altLang="en-US" sz="1200"/>
              <a:pPr/>
              <a:t>32</a:t>
            </a:fld>
            <a:endParaRPr lang="en-US" altLang="en-US"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405380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2B603130-594F-4C34-9AF9-022ED37D7B82}" type="slidenum">
              <a:rPr lang="en-US" altLang="en-US" sz="1200"/>
              <a:pPr/>
              <a:t>34</a:t>
            </a:fld>
            <a:endParaRPr lang="en-US" altLang="en-US" sz="1200"/>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C</a:t>
            </a:r>
          </a:p>
        </p:txBody>
      </p:sp>
    </p:spTree>
    <p:extLst>
      <p:ext uri="{BB962C8B-B14F-4D97-AF65-F5344CB8AC3E}">
        <p14:creationId xmlns:p14="http://schemas.microsoft.com/office/powerpoint/2010/main" val="1471320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C714312B-9916-4141-9511-9F0AB0AE6ACF}" type="slidenum">
              <a:rPr lang="en-US" altLang="en-US" sz="1200"/>
              <a:pPr/>
              <a:t>35</a:t>
            </a:fld>
            <a:endParaRPr lang="en-US" altLang="en-US" sz="120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C</a:t>
            </a:r>
          </a:p>
        </p:txBody>
      </p:sp>
    </p:spTree>
    <p:extLst>
      <p:ext uri="{BB962C8B-B14F-4D97-AF65-F5344CB8AC3E}">
        <p14:creationId xmlns:p14="http://schemas.microsoft.com/office/powerpoint/2010/main" val="2718229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0B036801-7D72-46F5-AE27-72396184DC5C}" type="slidenum">
              <a:rPr lang="en-US" altLang="en-US" sz="1200"/>
              <a:pPr/>
              <a:t>36</a:t>
            </a:fld>
            <a:endParaRPr lang="en-US" altLang="en-US" sz="120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970607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622AFE3-65CC-43D3-9854-2AE963C24D23}" type="slidenum">
              <a:rPr lang="en-US" altLang="en-US" sz="1200"/>
              <a:pPr/>
              <a:t>40</a:t>
            </a:fld>
            <a:endParaRPr lang="en-US" altLang="en-US"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C</a:t>
            </a:r>
          </a:p>
        </p:txBody>
      </p:sp>
    </p:spTree>
    <p:extLst>
      <p:ext uri="{BB962C8B-B14F-4D97-AF65-F5344CB8AC3E}">
        <p14:creationId xmlns:p14="http://schemas.microsoft.com/office/powerpoint/2010/main" val="711976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A94027A-725B-49F2-AD84-A11179AD5ECC}" type="slidenum">
              <a:rPr lang="en-US" altLang="en-US" sz="1200"/>
              <a:pPr/>
              <a:t>41</a:t>
            </a:fld>
            <a:endParaRPr lang="en-US" altLang="en-US" sz="12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C</a:t>
            </a:r>
          </a:p>
        </p:txBody>
      </p:sp>
    </p:spTree>
    <p:extLst>
      <p:ext uri="{BB962C8B-B14F-4D97-AF65-F5344CB8AC3E}">
        <p14:creationId xmlns:p14="http://schemas.microsoft.com/office/powerpoint/2010/main" val="473815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9DE680AB-191E-416E-ACDC-3749CF70AC8D}" type="slidenum">
              <a:rPr lang="en-US" altLang="en-US" sz="1200"/>
              <a:pPr/>
              <a:t>43</a:t>
            </a:fld>
            <a:endParaRPr lang="en-US" altLang="en-US"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D</a:t>
            </a:r>
          </a:p>
        </p:txBody>
      </p:sp>
    </p:spTree>
    <p:extLst>
      <p:ext uri="{BB962C8B-B14F-4D97-AF65-F5344CB8AC3E}">
        <p14:creationId xmlns:p14="http://schemas.microsoft.com/office/powerpoint/2010/main" val="2501913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52A3D17-BABC-471A-83A9-79AD37602509}" type="slidenum">
              <a:rPr lang="en-US" altLang="en-US" sz="1200"/>
              <a:pPr/>
              <a:t>44</a:t>
            </a:fld>
            <a:endParaRPr lang="en-US" altLang="en-US" sz="120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D</a:t>
            </a:r>
          </a:p>
        </p:txBody>
      </p:sp>
    </p:spTree>
    <p:extLst>
      <p:ext uri="{BB962C8B-B14F-4D97-AF65-F5344CB8AC3E}">
        <p14:creationId xmlns:p14="http://schemas.microsoft.com/office/powerpoint/2010/main" val="2518527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B20FC619-E4D4-4F72-B4FC-74FEC329CD22}" type="slidenum">
              <a:rPr lang="en-US" altLang="en-US" sz="1200"/>
              <a:pPr/>
              <a:t>47</a:t>
            </a:fld>
            <a:endParaRPr lang="en-US" altLang="en-US"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781467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3DC0ADBF-6330-46AA-BB2F-73348DBA82D6}" type="slidenum">
              <a:rPr lang="en-US" altLang="en-US" sz="1200"/>
              <a:pPr/>
              <a:t>5</a:t>
            </a:fld>
            <a:endParaRPr lang="en-US" altLang="en-US" sz="1200"/>
          </a:p>
        </p:txBody>
      </p:sp>
      <p:sp>
        <p:nvSpPr>
          <p:cNvPr id="10243"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4113076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B20FC619-E4D4-4F72-B4FC-74FEC329CD22}" type="slidenum">
              <a:rPr lang="en-US" altLang="en-US" sz="1200"/>
              <a:pPr/>
              <a:t>48</a:t>
            </a:fld>
            <a:endParaRPr lang="en-US" altLang="en-US"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203712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B20FC619-E4D4-4F72-B4FC-74FEC329CD22}" type="slidenum">
              <a:rPr lang="en-US" altLang="en-US" sz="1200"/>
              <a:pPr/>
              <a:t>49</a:t>
            </a:fld>
            <a:endParaRPr lang="en-US" altLang="en-US"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5592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0A71A2D5-7722-494C-A2FE-6DC324E786BD}" type="slidenum">
              <a:rPr lang="en-US" altLang="en-US" sz="1200"/>
              <a:pPr/>
              <a:t>51</a:t>
            </a:fld>
            <a:endParaRPr lang="en-US" altLang="en-US"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441457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2A27342D-A716-4134-ADC1-F8750A867809}" type="slidenum">
              <a:rPr lang="en-US" altLang="en-US" sz="1200"/>
              <a:pPr/>
              <a:t>54</a:t>
            </a:fld>
            <a:endParaRPr lang="en-US" altLang="en-US" sz="120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C</a:t>
            </a:r>
          </a:p>
        </p:txBody>
      </p:sp>
    </p:spTree>
    <p:extLst>
      <p:ext uri="{BB962C8B-B14F-4D97-AF65-F5344CB8AC3E}">
        <p14:creationId xmlns:p14="http://schemas.microsoft.com/office/powerpoint/2010/main" val="1870709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537BB41-F8E8-4A40-BB6D-0AB0271E5F0A}" type="slidenum">
              <a:rPr lang="en-US" altLang="en-US" sz="1200"/>
              <a:pPr/>
              <a:t>55</a:t>
            </a:fld>
            <a:endParaRPr lang="en-US" altLang="en-US" sz="120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C</a:t>
            </a:r>
          </a:p>
        </p:txBody>
      </p:sp>
    </p:spTree>
    <p:extLst>
      <p:ext uri="{BB962C8B-B14F-4D97-AF65-F5344CB8AC3E}">
        <p14:creationId xmlns:p14="http://schemas.microsoft.com/office/powerpoint/2010/main" val="2914046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8296C72-2625-4504-920E-9DAFC3453854}" type="slidenum">
              <a:rPr lang="en-US" altLang="en-US" sz="1200"/>
              <a:pPr/>
              <a:t>56</a:t>
            </a:fld>
            <a:endParaRPr lang="en-US" altLang="en-US" sz="120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D</a:t>
            </a:r>
          </a:p>
        </p:txBody>
      </p:sp>
    </p:spTree>
    <p:extLst>
      <p:ext uri="{BB962C8B-B14F-4D97-AF65-F5344CB8AC3E}">
        <p14:creationId xmlns:p14="http://schemas.microsoft.com/office/powerpoint/2010/main" val="41413137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8918594-BCDC-4394-A589-625D2E6CA166}" type="slidenum">
              <a:rPr lang="en-US" altLang="en-US" sz="1200"/>
              <a:pPr/>
              <a:t>57</a:t>
            </a:fld>
            <a:endParaRPr lang="en-US" altLang="en-US" sz="120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D</a:t>
            </a:r>
          </a:p>
        </p:txBody>
      </p:sp>
    </p:spTree>
    <p:extLst>
      <p:ext uri="{BB962C8B-B14F-4D97-AF65-F5344CB8AC3E}">
        <p14:creationId xmlns:p14="http://schemas.microsoft.com/office/powerpoint/2010/main" val="690745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F9ACFD3E-57C8-4EDB-9F5E-CA3B66E99C72}" type="slidenum">
              <a:rPr lang="en-US" altLang="en-US" sz="1200"/>
              <a:pPr/>
              <a:t>58</a:t>
            </a:fld>
            <a:endParaRPr lang="en-US" altLang="en-US" sz="120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B</a:t>
            </a:r>
          </a:p>
        </p:txBody>
      </p:sp>
    </p:spTree>
    <p:extLst>
      <p:ext uri="{BB962C8B-B14F-4D97-AF65-F5344CB8AC3E}">
        <p14:creationId xmlns:p14="http://schemas.microsoft.com/office/powerpoint/2010/main" val="1220349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ED8E3D5-8B84-4317-8281-7E14C1363AF5}" type="slidenum">
              <a:rPr lang="en-US" altLang="en-US" sz="1200"/>
              <a:pPr/>
              <a:t>59</a:t>
            </a:fld>
            <a:endParaRPr lang="en-US" altLang="en-US" sz="120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B</a:t>
            </a:r>
          </a:p>
        </p:txBody>
      </p:sp>
    </p:spTree>
    <p:extLst>
      <p:ext uri="{BB962C8B-B14F-4D97-AF65-F5344CB8AC3E}">
        <p14:creationId xmlns:p14="http://schemas.microsoft.com/office/powerpoint/2010/main" val="3283167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CD65035-4DDA-4D46-96B4-BCC842F56D41}" type="slidenum">
              <a:rPr lang="en-US" altLang="en-US" sz="1200"/>
              <a:pPr/>
              <a:t>63</a:t>
            </a:fld>
            <a:endParaRPr lang="en-US" altLang="en-US" sz="120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411932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B436EE9C-8430-43F2-B2DA-38410BEEDFA1}" type="slidenum">
              <a:rPr lang="en-US" altLang="en-US" sz="1200"/>
              <a:pPr/>
              <a:t>6</a:t>
            </a:fld>
            <a:endParaRPr lang="en-US" altLang="en-US" sz="1200"/>
          </a:p>
        </p:txBody>
      </p:sp>
      <p:sp>
        <p:nvSpPr>
          <p:cNvPr id="12291" name="Rectangle 2"/>
          <p:cNvSpPr>
            <a:spLocks noGrp="1" noRot="1" noChangeAspect="1" noChangeArrowheads="1" noTextEdit="1"/>
          </p:cNvSpPr>
          <p:nvPr>
            <p:ph type="sldImg"/>
          </p:nvPr>
        </p:nvSpPr>
        <p:spPr>
          <a:solidFill>
            <a:srgbClr val="FFFFFF"/>
          </a:solidFill>
          <a:ln/>
        </p:spPr>
      </p:sp>
      <p:sp>
        <p:nvSpPr>
          <p:cNvPr id="122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939536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EFA84802-926B-4945-957E-0F8E235A7AA2}" type="slidenum">
              <a:rPr lang="en-US" altLang="en-US" sz="1200"/>
              <a:pPr/>
              <a:t>64</a:t>
            </a:fld>
            <a:endParaRPr lang="en-US" altLang="en-US"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4764236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702C172E-F40E-479F-86BC-6A502CDDD241}" type="slidenum">
              <a:rPr lang="en-US" altLang="en-US" sz="1200"/>
              <a:pPr/>
              <a:t>65</a:t>
            </a:fld>
            <a:endParaRPr lang="en-US" altLang="en-US" sz="12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777740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702C172E-F40E-479F-86BC-6A502CDDD241}" type="slidenum">
              <a:rPr lang="en-US" altLang="en-US" sz="1200"/>
              <a:pPr/>
              <a:t>66</a:t>
            </a:fld>
            <a:endParaRPr lang="en-US" altLang="en-US" sz="12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6774505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702C172E-F40E-479F-86BC-6A502CDDD241}" type="slidenum">
              <a:rPr lang="en-US" altLang="en-US" sz="1200"/>
              <a:pPr/>
              <a:t>67</a:t>
            </a:fld>
            <a:endParaRPr lang="en-US" altLang="en-US" sz="12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982389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5D59C17-557C-4BD0-9398-27BE542509C9}" type="slidenum">
              <a:rPr lang="en-US" altLang="en-US" sz="1200"/>
              <a:pPr/>
              <a:t>68</a:t>
            </a:fld>
            <a:endParaRPr lang="en-US" altLang="en-US" sz="1200"/>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810699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FD8C61EB-3449-4F2A-80A7-577DE8E52265}" type="slidenum">
              <a:rPr lang="en-US" altLang="en-US" sz="1200"/>
              <a:pPr/>
              <a:t>69</a:t>
            </a:fld>
            <a:endParaRPr lang="en-US" altLang="en-US" sz="1200"/>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222478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C0D3A9F7-E374-4204-8471-062B2D3B6B73}" type="slidenum">
              <a:rPr lang="en-US" altLang="en-US" sz="1200"/>
              <a:pPr/>
              <a:t>70</a:t>
            </a:fld>
            <a:endParaRPr lang="en-US" altLang="en-US"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9142399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C0D3A9F7-E374-4204-8471-062B2D3B6B73}" type="slidenum">
              <a:rPr lang="en-US" altLang="en-US" sz="1200"/>
              <a:pPr/>
              <a:t>71</a:t>
            </a:fld>
            <a:endParaRPr lang="en-US" altLang="en-US"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018976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C0D3A9F7-E374-4204-8471-062B2D3B6B73}" type="slidenum">
              <a:rPr lang="en-US" altLang="en-US" sz="1200"/>
              <a:pPr/>
              <a:t>72</a:t>
            </a:fld>
            <a:endParaRPr lang="en-US" altLang="en-US"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42589518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DBC32086-203D-43B8-8729-D56D6A77C9D0}" type="slidenum">
              <a:rPr lang="en-US" altLang="en-US" sz="1200"/>
              <a:pPr/>
              <a:t>73</a:t>
            </a:fld>
            <a:endParaRPr lang="en-US" altLang="en-US" sz="120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A</a:t>
            </a:r>
          </a:p>
        </p:txBody>
      </p:sp>
    </p:spTree>
    <p:extLst>
      <p:ext uri="{BB962C8B-B14F-4D97-AF65-F5344CB8AC3E}">
        <p14:creationId xmlns:p14="http://schemas.microsoft.com/office/powerpoint/2010/main" val="1066196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B38CC10F-3BDA-489E-9A49-F2AD9481E23B}" type="slidenum">
              <a:rPr lang="en-US" altLang="en-US" sz="1200"/>
              <a:pPr/>
              <a:t>7</a:t>
            </a:fld>
            <a:endParaRPr lang="en-US" altLang="en-US" sz="1200"/>
          </a:p>
        </p:txBody>
      </p:sp>
      <p:sp>
        <p:nvSpPr>
          <p:cNvPr id="14339" name="Rectangle 2"/>
          <p:cNvSpPr>
            <a:spLocks noGrp="1" noRot="1" noChangeAspect="1" noChangeArrowheads="1" noTextEdit="1"/>
          </p:cNvSpPr>
          <p:nvPr>
            <p:ph type="sldImg"/>
          </p:nvPr>
        </p:nvSpPr>
        <p:spPr>
          <a:solidFill>
            <a:srgbClr val="FFFFFF"/>
          </a:solidFill>
          <a:ln/>
        </p:spPr>
      </p:sp>
      <p:sp>
        <p:nvSpPr>
          <p:cNvPr id="143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5213389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9F0133E8-2D3D-48BE-ABD0-B0EDE7A224B7}" type="slidenum">
              <a:rPr lang="en-US" altLang="en-US" sz="1200"/>
              <a:pPr/>
              <a:t>74</a:t>
            </a:fld>
            <a:endParaRPr lang="en-US" altLang="en-US" sz="12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A</a:t>
            </a:r>
          </a:p>
        </p:txBody>
      </p:sp>
    </p:spTree>
    <p:extLst>
      <p:ext uri="{BB962C8B-B14F-4D97-AF65-F5344CB8AC3E}">
        <p14:creationId xmlns:p14="http://schemas.microsoft.com/office/powerpoint/2010/main" val="1041502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F1B9257-59C7-45E8-B60E-5AEDEA7F8916}" type="slidenum">
              <a:rPr lang="en-US" altLang="en-US" sz="1200"/>
              <a:pPr/>
              <a:t>75</a:t>
            </a:fld>
            <a:endParaRPr lang="en-US" altLang="en-US" sz="120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A</a:t>
            </a:r>
          </a:p>
        </p:txBody>
      </p:sp>
    </p:spTree>
    <p:extLst>
      <p:ext uri="{BB962C8B-B14F-4D97-AF65-F5344CB8AC3E}">
        <p14:creationId xmlns:p14="http://schemas.microsoft.com/office/powerpoint/2010/main" val="35614128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D7E1D0E1-93C6-4220-91FD-2E3691561638}" type="slidenum">
              <a:rPr lang="en-US" altLang="en-US" sz="1200"/>
              <a:pPr/>
              <a:t>76</a:t>
            </a:fld>
            <a:endParaRPr lang="en-US" altLang="en-US" sz="120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A</a:t>
            </a:r>
          </a:p>
        </p:txBody>
      </p:sp>
    </p:spTree>
    <p:extLst>
      <p:ext uri="{BB962C8B-B14F-4D97-AF65-F5344CB8AC3E}">
        <p14:creationId xmlns:p14="http://schemas.microsoft.com/office/powerpoint/2010/main" val="1483906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7CE5328F-2771-41ED-A2AC-B689EBFE69A7}" type="slidenum">
              <a:rPr lang="en-US" altLang="en-US" sz="1200"/>
              <a:pPr/>
              <a:t>78</a:t>
            </a:fld>
            <a:endParaRPr lang="en-US" altLang="en-US" sz="1200"/>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A</a:t>
            </a:r>
          </a:p>
        </p:txBody>
      </p:sp>
    </p:spTree>
    <p:extLst>
      <p:ext uri="{BB962C8B-B14F-4D97-AF65-F5344CB8AC3E}">
        <p14:creationId xmlns:p14="http://schemas.microsoft.com/office/powerpoint/2010/main" val="12205105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350FA1B-624D-42E9-9823-7E695A608439}" type="slidenum">
              <a:rPr lang="en-US" altLang="en-US" sz="1200"/>
              <a:pPr/>
              <a:t>79</a:t>
            </a:fld>
            <a:endParaRPr lang="en-US" altLang="en-US" sz="1200"/>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A</a:t>
            </a:r>
          </a:p>
        </p:txBody>
      </p:sp>
    </p:spTree>
    <p:extLst>
      <p:ext uri="{BB962C8B-B14F-4D97-AF65-F5344CB8AC3E}">
        <p14:creationId xmlns:p14="http://schemas.microsoft.com/office/powerpoint/2010/main" val="3380479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95A1A34-21DC-426D-A652-B6F28F9BEE49}" type="slidenum">
              <a:rPr lang="en-US" altLang="en-US" sz="1200"/>
              <a:pPr/>
              <a:t>80</a:t>
            </a:fld>
            <a:endParaRPr lang="en-US" altLang="en-US" sz="1200"/>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2752683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95A1A34-21DC-426D-A652-B6F28F9BEE49}" type="slidenum">
              <a:rPr lang="en-US" altLang="en-US" sz="1200"/>
              <a:pPr/>
              <a:t>81</a:t>
            </a:fld>
            <a:endParaRPr lang="en-US" altLang="en-US" sz="1200"/>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77316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7CEEB29-F711-4730-8B8C-EE8C4DE5162C}" type="slidenum">
              <a:rPr lang="en-US" altLang="en-US" sz="1200"/>
              <a:pPr/>
              <a:t>8</a:t>
            </a:fld>
            <a:endParaRPr lang="en-US" altLang="en-US" sz="1200"/>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479920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780CCDBE-0EC9-440F-A299-D7A21A6122A8}" type="slidenum">
              <a:rPr lang="en-US" altLang="en-US" sz="1200"/>
              <a:pPr/>
              <a:t>9</a:t>
            </a:fld>
            <a:endParaRPr lang="en-US" altLang="en-US" sz="1200"/>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C</a:t>
            </a:r>
          </a:p>
        </p:txBody>
      </p:sp>
    </p:spTree>
    <p:extLst>
      <p:ext uri="{BB962C8B-B14F-4D97-AF65-F5344CB8AC3E}">
        <p14:creationId xmlns:p14="http://schemas.microsoft.com/office/powerpoint/2010/main" val="332012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B01315D8-0575-4E55-845F-D826DC1282BD}" type="slidenum">
              <a:rPr lang="en-US" altLang="en-US" sz="1200"/>
              <a:pPr/>
              <a:t>10</a:t>
            </a:fld>
            <a:endParaRPr lang="en-US" altLang="en-US" sz="120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Answer: C</a:t>
            </a:r>
          </a:p>
        </p:txBody>
      </p:sp>
    </p:spTree>
    <p:extLst>
      <p:ext uri="{BB962C8B-B14F-4D97-AF65-F5344CB8AC3E}">
        <p14:creationId xmlns:p14="http://schemas.microsoft.com/office/powerpoint/2010/main" val="3688325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F9746861-22FB-47CF-A5EE-CC81812EA5EF}" type="slidenum">
              <a:rPr lang="en-US" altLang="en-US" sz="1200"/>
              <a:pPr/>
              <a:t>11</a:t>
            </a:fld>
            <a:endParaRPr lang="en-US" altLang="en-US" sz="120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379572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202239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96662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2492559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04132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41" descr="770113_7"/>
          <p:cNvPicPr>
            <a:picLocks noChangeAspect="1" noChangeArrowheads="1"/>
          </p:cNvPicPr>
          <p:nvPr userDrawn="1"/>
        </p:nvPicPr>
        <p:blipFill>
          <a:blip r:embed="rId2">
            <a:extLst>
              <a:ext uri="{28A0092B-C50C-407E-A947-70E740481C1C}">
                <a14:useLocalDpi xmlns:a14="http://schemas.microsoft.com/office/drawing/2010/main" val="0"/>
              </a:ext>
            </a:extLst>
          </a:blip>
          <a:srcRect t="19267" b="2799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4"/>
          <p:cNvSpPr txBox="1">
            <a:spLocks noChangeArrowheads="1"/>
          </p:cNvSpPr>
          <p:nvPr userDrawn="1"/>
        </p:nvSpPr>
        <p:spPr bwMode="auto">
          <a:xfrm>
            <a:off x="276225" y="6537325"/>
            <a:ext cx="467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a:r>
              <a:rPr lang="en-US" altLang="en-US" sz="1000">
                <a:solidFill>
                  <a:schemeClr val="bg1"/>
                </a:solidFill>
                <a:latin typeface="Times New Roman" panose="02020603050405020304" pitchFamily="18" charset="0"/>
              </a:rPr>
              <a:t>© 2010 Pearson Education, Inc.</a:t>
            </a:r>
          </a:p>
        </p:txBody>
      </p:sp>
      <p:sp>
        <p:nvSpPr>
          <p:cNvPr id="5" name="Text Box 42"/>
          <p:cNvSpPr txBox="1">
            <a:spLocks noChangeArrowheads="1"/>
          </p:cNvSpPr>
          <p:nvPr userDrawn="1"/>
        </p:nvSpPr>
        <p:spPr bwMode="auto">
          <a:xfrm>
            <a:off x="2578100" y="6200775"/>
            <a:ext cx="6565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a:r>
              <a:rPr lang="en-US" altLang="en-US" sz="1800" b="1">
                <a:solidFill>
                  <a:schemeClr val="bg1"/>
                </a:solidFill>
                <a:ea typeface="ＭＳ Ｐゴシック" panose="020B0600070205080204" pitchFamily="34" charset="-128"/>
              </a:rPr>
              <a:t>PowerPoint</a:t>
            </a:r>
            <a:r>
              <a:rPr lang="en-US" altLang="en-US" sz="1800" b="1" baseline="30000">
                <a:solidFill>
                  <a:schemeClr val="bg1"/>
                </a:solidFill>
                <a:ea typeface="ＭＳ Ｐゴシック" panose="020B0600070205080204" pitchFamily="34" charset="-128"/>
              </a:rPr>
              <a:t>®</a:t>
            </a:r>
            <a:r>
              <a:rPr lang="en-US" altLang="en-US" sz="1800" b="1">
                <a:solidFill>
                  <a:schemeClr val="bg1"/>
                </a:solidFill>
                <a:ea typeface="ＭＳ Ｐゴシック" panose="020B0600070205080204" pitchFamily="34" charset="-128"/>
              </a:rPr>
              <a:t> Lectures for</a:t>
            </a:r>
          </a:p>
          <a:p>
            <a:pPr algn="l"/>
            <a:r>
              <a:rPr lang="en-US" altLang="en-US" sz="1800" b="1" i="1">
                <a:solidFill>
                  <a:schemeClr val="bg1"/>
                </a:solidFill>
                <a:ea typeface="ＭＳ Ｐゴシック" panose="020B0600070205080204" pitchFamily="34" charset="-128"/>
              </a:rPr>
              <a:t>College Physics: A Strategic Approach, </a:t>
            </a:r>
            <a:r>
              <a:rPr lang="en-US" altLang="en-US" sz="1800" b="1">
                <a:solidFill>
                  <a:schemeClr val="bg1"/>
                </a:solidFill>
                <a:ea typeface="ＭＳ Ｐゴシック" panose="020B0600070205080204" pitchFamily="34" charset="-128"/>
              </a:rPr>
              <a:t>Second Edition</a:t>
            </a:r>
            <a:endParaRPr lang="en-US" altLang="en-US" sz="1800" b="1">
              <a:solidFill>
                <a:schemeClr val="bg1"/>
              </a:solidFill>
              <a:latin typeface="Times New Roman" panose="02020603050405020304" pitchFamily="18" charset="0"/>
              <a:ea typeface="ＭＳ Ｐゴシック" panose="020B0600070205080204" pitchFamily="34" charset="-128"/>
            </a:endParaRPr>
          </a:p>
        </p:txBody>
      </p:sp>
      <p:sp>
        <p:nvSpPr>
          <p:cNvPr id="577576" name="Rectangle 40"/>
          <p:cNvSpPr>
            <a:spLocks noGrp="1" noChangeArrowheads="1"/>
          </p:cNvSpPr>
          <p:nvPr>
            <p:ph type="subTitle" idx="1"/>
          </p:nvPr>
        </p:nvSpPr>
        <p:spPr bwMode="auto">
          <a:xfrm>
            <a:off x="5153025" y="2420938"/>
            <a:ext cx="3800475" cy="20955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anose="05000000000000000000" pitchFamily="2" charset="2"/>
              <a:buNone/>
              <a:defRPr sz="4000" b="1">
                <a:latin typeface="Times New Roman" panose="02020603050405020304" pitchFamily="18" charset="0"/>
              </a:defRPr>
            </a:lvl1pPr>
          </a:lstStyle>
          <a:p>
            <a:pPr lvl="0"/>
            <a:r>
              <a:rPr lang="en-US" altLang="en-US" noProof="0" smtClean="0"/>
              <a:t>Click to edit Master subtitle style</a:t>
            </a:r>
          </a:p>
        </p:txBody>
      </p:sp>
    </p:spTree>
    <p:extLst>
      <p:ext uri="{BB962C8B-B14F-4D97-AF65-F5344CB8AC3E}">
        <p14:creationId xmlns:p14="http://schemas.microsoft.com/office/powerpoint/2010/main" val="49738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05353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76942-3687-416E-B514-2A7250E0FD0F}" type="datetimeFigureOut">
              <a:rPr lang="en-US" smtClean="0"/>
              <a:t>5/18/2014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58708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D76942-3687-416E-B514-2A7250E0FD0F}" type="datetimeFigureOut">
              <a:rPr lang="en-US" smtClean="0"/>
              <a:t>5/18/2014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30536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D76942-3687-416E-B514-2A7250E0FD0F}" type="datetimeFigureOut">
              <a:rPr lang="en-US" smtClean="0"/>
              <a:t>5/18/2014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223925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76942-3687-416E-B514-2A7250E0FD0F}" type="datetimeFigureOut">
              <a:rPr lang="en-US" smtClean="0"/>
              <a:t>5/18/2014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98118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76942-3687-416E-B514-2A7250E0FD0F}" type="datetimeFigureOut">
              <a:rPr lang="en-US" smtClean="0"/>
              <a:t>5/18/2014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79180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76942-3687-416E-B514-2A7250E0FD0F}" type="datetimeFigureOut">
              <a:rPr lang="en-US" smtClean="0"/>
              <a:t>5/18/2014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132863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76942-3687-416E-B514-2A7250E0FD0F}" type="datetimeFigureOut">
              <a:rPr lang="en-US" smtClean="0"/>
              <a:t>5/18/2014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1485503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76942-3687-416E-B514-2A7250E0FD0F}" type="datetimeFigureOut">
              <a:rPr lang="en-US" smtClean="0"/>
              <a:t>5/18/2014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CAF73-FAE7-451E-8C47-9DB4DCA1B76D}" type="slidenum">
              <a:rPr lang="en-US" smtClean="0"/>
              <a:t>‹#›</a:t>
            </a:fld>
            <a:endParaRPr lang="en-US"/>
          </a:p>
        </p:txBody>
      </p:sp>
    </p:spTree>
    <p:extLst>
      <p:ext uri="{BB962C8B-B14F-4D97-AF65-F5344CB8AC3E}">
        <p14:creationId xmlns:p14="http://schemas.microsoft.com/office/powerpoint/2010/main" val="1837110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hyperlink" Target="20_02SeaLion_SV.m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9.emf"/><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2.xml"/><Relationship Id="rId4" Type="http://schemas.openxmlformats.org/officeDocument/2006/relationships/tags" Target="../tags/tag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jpeg"/><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7.emf"/><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12.xml"/><Relationship Id="rId4" Type="http://schemas.openxmlformats.org/officeDocument/2006/relationships/tags" Target="../tags/tag13.xml"/></Relationships>
</file>

<file path=ppt/slides/_rels/slide3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3.jpeg"/><Relationship Id="rId7"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9.jpe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eg"/><Relationship Id="rId7" Type="http://schemas.openxmlformats.org/officeDocument/2006/relationships/image" Target="../media/image31.W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40.png"/><Relationship Id="rId5" Type="http://schemas.openxmlformats.org/officeDocument/2006/relationships/image" Target="../media/image29.jpeg"/><Relationship Id="rId10" Type="http://schemas.openxmlformats.org/officeDocument/2006/relationships/image" Target="../media/image42.png"/><Relationship Id="rId4" Type="http://schemas.openxmlformats.org/officeDocument/2006/relationships/image" Target="../media/image33.png"/><Relationship Id="rId9"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8.xml"/><Relationship Id="rId7" Type="http://schemas.openxmlformats.org/officeDocument/2006/relationships/image" Target="../media/image8.png"/><Relationship Id="rId2" Type="http://schemas.openxmlformats.org/officeDocument/2006/relationships/tags" Target="../tags/tag17.xml"/><Relationship Id="rId1" Type="http://schemas.openxmlformats.org/officeDocument/2006/relationships/vmlDrawing" Target="../drawings/vmlDrawing3.vml"/><Relationship Id="rId6" Type="http://schemas.openxmlformats.org/officeDocument/2006/relationships/tags" Target="../tags/tag18.xml"/><Relationship Id="rId5" Type="http://schemas.openxmlformats.org/officeDocument/2006/relationships/slideLayout" Target="../slideLayouts/slideLayout12.xml"/><Relationship Id="rId10" Type="http://schemas.openxmlformats.org/officeDocument/2006/relationships/image" Target="../media/image9.png"/><Relationship Id="rId4" Type="http://schemas.openxmlformats.org/officeDocument/2006/relationships/tags" Target="../tags/tag19.xml"/><Relationship Id="rId9" Type="http://schemas.openxmlformats.org/officeDocument/2006/relationships/image" Target="../media/image37.emf"/></Relationships>
</file>

<file path=ppt/slides/_rels/slide4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8.emf"/><Relationship Id="rId2" Type="http://schemas.openxmlformats.org/officeDocument/2006/relationships/tags" Target="../tags/tag2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12.xml"/><Relationship Id="rId4" Type="http://schemas.openxmlformats.org/officeDocument/2006/relationships/tags" Target="../tags/tag2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44.jpeg"/></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45.jpe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47.jpeg"/></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9.png"/></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jpeg"/><Relationship Id="rId7"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30.png"/><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63.png"/><Relationship Id="rId4" Type="http://schemas.openxmlformats.org/officeDocument/2006/relationships/image" Target="../media/image53.PN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2.png"/></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54.jpeg"/><Relationship Id="rId4" Type="http://schemas.openxmlformats.org/officeDocument/2006/relationships/image" Target="../media/image66.pn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54.jpeg"/><Relationship Id="rId4" Type="http://schemas.openxmlformats.org/officeDocument/2006/relationships/image" Target="../media/image71.png"/></Relationships>
</file>

<file path=ppt/slides/_rels/slide6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3.jpeg"/><Relationship Id="rId7" Type="http://schemas.openxmlformats.org/officeDocument/2006/relationships/image" Target="../media/image7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58.WMF"/><Relationship Id="rId4" Type="http://schemas.openxmlformats.org/officeDocument/2006/relationships/image" Target="../media/image57.WMF"/><Relationship Id="rId9" Type="http://schemas.openxmlformats.org/officeDocument/2006/relationships/image" Target="../media/image79.png"/></Relationships>
</file>

<file path=ppt/slides/_rels/slide72.xml.rels><?xml version="1.0" encoding="UTF-8" standalone="yes"?>
<Relationships xmlns="http://schemas.openxmlformats.org/package/2006/relationships"><Relationship Id="rId8" Type="http://schemas.openxmlformats.org/officeDocument/2006/relationships/image" Target="../media/image790.png"/><Relationship Id="rId3" Type="http://schemas.openxmlformats.org/officeDocument/2006/relationships/image" Target="../media/image3.jpeg"/><Relationship Id="rId7"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58.WMF"/><Relationship Id="rId10" Type="http://schemas.openxmlformats.org/officeDocument/2006/relationships/image" Target="../media/image82.png"/><Relationship Id="rId4" Type="http://schemas.openxmlformats.org/officeDocument/2006/relationships/image" Target="../media/image57.WMF"/><Relationship Id="rId9" Type="http://schemas.openxmlformats.org/officeDocument/2006/relationships/image" Target="../media/image81.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59.jpeg"/></Relationships>
</file>

<file path=ppt/slides/_rels/slide7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60.jpeg"/></Relationships>
</file>

<file path=ppt/slides/_rels/slide7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tags" Target="../tags/tag29.xml"/><Relationship Id="rId7" Type="http://schemas.openxmlformats.org/officeDocument/2006/relationships/image" Target="../media/image61.emf"/><Relationship Id="rId2" Type="http://schemas.openxmlformats.org/officeDocument/2006/relationships/tags" Target="../tags/tag28.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Layout" Target="../slideLayouts/slideLayout12.xml"/><Relationship Id="rId4" Type="http://schemas.openxmlformats.org/officeDocument/2006/relationships/tags" Target="../tags/tag30.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62.jpeg"/></Relationships>
</file>

<file path=ppt/slides/_rels/slide7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0.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3.jpeg"/><Relationship Id="rId7" Type="http://schemas.openxmlformats.org/officeDocument/2006/relationships/image" Target="../media/image87.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bwMode="auto">
          <a:xfrm>
            <a:off x="155575" y="388938"/>
            <a:ext cx="87090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8099" dir="2700000" algn="ctr" rotWithShape="0">
                    <a:srgbClr val="7F7F7F"/>
                  </a:outerShdw>
                </a:effectLst>
              </a14:hiddenEffects>
            </a:ext>
          </a:extLst>
        </p:spPr>
        <p:txBody>
          <a:bodyPr/>
          <a:lstStyle/>
          <a:p>
            <a:pPr marL="0" indent="0" eaLnBrk="1" hangingPunct="1"/>
            <a:r>
              <a:rPr lang="en-US" altLang="en-US" sz="5500" dirty="0" smtClean="0">
                <a:solidFill>
                  <a:srgbClr val="F9D209"/>
                </a:solidFill>
              </a:rPr>
              <a:t>Chapter 2</a:t>
            </a:r>
          </a:p>
        </p:txBody>
      </p:sp>
      <p:sp>
        <p:nvSpPr>
          <p:cNvPr id="512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sz="1400" b="1">
                <a:latin typeface="Tahoma" panose="020B0604030504040204" pitchFamily="34" charset="0"/>
              </a:rPr>
              <a:t>0</a:t>
            </a:r>
          </a:p>
        </p:txBody>
      </p:sp>
      <p:sp>
        <p:nvSpPr>
          <p:cNvPr id="5124" name="Rectangle 9"/>
          <p:cNvSpPr>
            <a:spLocks noGrp="1" noChangeArrowheads="1"/>
          </p:cNvSpPr>
          <p:nvPr>
            <p:ph type="subTitle" idx="1"/>
          </p:nvPr>
        </p:nvSpPr>
        <p:spPr>
          <a:xfrm>
            <a:off x="5140325" y="2382838"/>
            <a:ext cx="3813175" cy="2070100"/>
          </a:xfrm>
          <a:noFill/>
          <a:extLst>
            <a:ext uri="{91240B29-F687-4F45-9708-019B960494DF}">
              <a14:hiddenLine xmlns:a14="http://schemas.microsoft.com/office/drawing/2010/main" w="9525">
                <a:solidFill>
                  <a:srgbClr val="FFF42A"/>
                </a:solidFill>
                <a:miter lim="800000"/>
                <a:headEnd/>
                <a:tailEnd/>
              </a14:hiddenLine>
            </a:ext>
          </a:extLst>
        </p:spPr>
        <p:txBody>
          <a:bodyPr/>
          <a:lstStyle/>
          <a:p>
            <a:pPr eaLnBrk="1" hangingPunct="1"/>
            <a:r>
              <a:rPr lang="en-US" altLang="en-US" sz="4500" dirty="0" smtClean="0">
                <a:solidFill>
                  <a:schemeClr val="bg1"/>
                </a:solidFill>
              </a:rPr>
              <a:t>Motion in One Dimension</a:t>
            </a:r>
          </a:p>
        </p:txBody>
      </p:sp>
    </p:spTree>
    <p:custDataLst>
      <p:tags r:id="rId1"/>
    </p:custDataLst>
    <p:extLst>
      <p:ext uri="{BB962C8B-B14F-4D97-AF65-F5344CB8AC3E}">
        <p14:creationId xmlns:p14="http://schemas.microsoft.com/office/powerpoint/2010/main" val="1826788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p:cNvSpPr>
          <p:nvPr/>
        </p:nvSpPr>
        <p:spPr bwMode="auto">
          <a:xfrm>
            <a:off x="558800" y="138113"/>
            <a:ext cx="24574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sp>
        <p:nvSpPr>
          <p:cNvPr id="27651" name="Rectangle 5"/>
          <p:cNvSpPr>
            <a:spLocks/>
          </p:cNvSpPr>
          <p:nvPr/>
        </p:nvSpPr>
        <p:spPr bwMode="auto">
          <a:xfrm>
            <a:off x="571500" y="733425"/>
            <a:ext cx="834390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12750" indent="-412750" algn="r" defTabSz="822325">
              <a:defRPr sz="2400">
                <a:solidFill>
                  <a:schemeClr val="tx1"/>
                </a:solidFill>
                <a:latin typeface="Arial" panose="020B0604020202020204" pitchFamily="34" charset="0"/>
                <a:cs typeface="Arial" panose="020B0604020202020204" pitchFamily="34" charset="0"/>
              </a:defRPr>
            </a:lvl1pPr>
            <a:lvl2pPr marL="1016000" indent="-419100" algn="r" defTabSz="822325">
              <a:defRPr sz="2400">
                <a:solidFill>
                  <a:schemeClr val="tx1"/>
                </a:solidFill>
                <a:latin typeface="Arial" panose="020B0604020202020204" pitchFamily="34" charset="0"/>
                <a:cs typeface="Arial" panose="020B0604020202020204" pitchFamily="34" charset="0"/>
              </a:defRPr>
            </a:lvl2pPr>
            <a:lvl3pPr marL="1341438" indent="-204788" algn="r" defTabSz="822325">
              <a:defRPr sz="2400">
                <a:solidFill>
                  <a:schemeClr val="tx1"/>
                </a:solidFill>
                <a:latin typeface="Arial" panose="020B0604020202020204" pitchFamily="34" charset="0"/>
                <a:cs typeface="Arial" panose="020B0604020202020204" pitchFamily="34" charset="0"/>
              </a:defRPr>
            </a:lvl3pPr>
            <a:lvl4pPr marL="1651000" indent="-206375" algn="r" defTabSz="822325">
              <a:defRPr sz="2400">
                <a:solidFill>
                  <a:schemeClr val="tx1"/>
                </a:solidFill>
                <a:latin typeface="Arial" panose="020B0604020202020204" pitchFamily="34" charset="0"/>
                <a:cs typeface="Arial" panose="020B0604020202020204" pitchFamily="34" charset="0"/>
              </a:defRPr>
            </a:lvl4pPr>
            <a:lvl5pPr marL="1958975" indent="-206375" algn="r" defTabSz="822325">
              <a:defRPr sz="2400">
                <a:solidFill>
                  <a:schemeClr val="tx1"/>
                </a:solidFill>
                <a:latin typeface="Arial" panose="020B0604020202020204" pitchFamily="34" charset="0"/>
                <a:cs typeface="Arial" panose="020B0604020202020204" pitchFamily="34" charset="0"/>
              </a:defRPr>
            </a:lvl5pPr>
            <a:lvl6pPr marL="2416175"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873375"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330575"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787775"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075"/>
              </a:spcBef>
              <a:buFont typeface="Arial" panose="020B0604020202020204" pitchFamily="34" charset="0"/>
              <a:buAutoNum type="arabicPeriod" startAt="3"/>
            </a:pPr>
            <a:r>
              <a:rPr lang="en-US" altLang="en-US" sz="2200"/>
              <a:t>A 1-pound ball and a 100-pound ball are dropped from a height of 10 feet at the same time. In the absence of air resistance</a:t>
            </a:r>
          </a:p>
          <a:p>
            <a:pPr lvl="1" algn="l" eaLnBrk="1" hangingPunct="1">
              <a:spcBef>
                <a:spcPts val="1075"/>
              </a:spcBef>
              <a:buFont typeface="Arial" panose="020B0604020202020204" pitchFamily="34" charset="0"/>
              <a:buAutoNum type="alphaUcPeriod"/>
            </a:pPr>
            <a:r>
              <a:rPr lang="en-US" altLang="en-US" sz="2200"/>
              <a:t>the 1-pound ball hits the ground first.		</a:t>
            </a:r>
          </a:p>
          <a:p>
            <a:pPr lvl="1" algn="l" eaLnBrk="1" hangingPunct="1">
              <a:spcBef>
                <a:spcPts val="1075"/>
              </a:spcBef>
              <a:buFont typeface="Arial" panose="020B0604020202020204" pitchFamily="34" charset="0"/>
              <a:buAutoNum type="alphaUcPeriod"/>
            </a:pPr>
            <a:r>
              <a:rPr lang="en-US" altLang="en-US" sz="2200"/>
              <a:t>the 100-pound ball hits the ground first. </a:t>
            </a:r>
          </a:p>
          <a:p>
            <a:pPr lvl="1" algn="l" eaLnBrk="1" hangingPunct="1">
              <a:spcBef>
                <a:spcPts val="1075"/>
              </a:spcBef>
              <a:buFont typeface="Arial" panose="020B0604020202020204" pitchFamily="34" charset="0"/>
              <a:buAutoNum type="alphaUcPeriod"/>
            </a:pPr>
            <a:r>
              <a:rPr lang="en-US" altLang="en-US" sz="2200" b="1">
                <a:solidFill>
                  <a:srgbClr val="662A6D"/>
                </a:solidFill>
              </a:rPr>
              <a:t>the two balls hit the ground at the same time.</a:t>
            </a:r>
            <a:endParaRPr lang="en-US" altLang="en-US" sz="2200"/>
          </a:p>
          <a:p>
            <a:pPr lvl="1" algn="l" eaLnBrk="1" hangingPunct="1">
              <a:spcBef>
                <a:spcPts val="1075"/>
              </a:spcBef>
            </a:pPr>
            <a:r>
              <a:rPr lang="en-US" altLang="en-US" sz="2200"/>
              <a:t>D.	There’s not enough information to determine which ball wins the race.</a:t>
            </a:r>
          </a:p>
        </p:txBody>
      </p:sp>
      <p:sp>
        <p:nvSpPr>
          <p:cNvPr id="27652"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2-12</a:t>
            </a:r>
          </a:p>
        </p:txBody>
      </p:sp>
    </p:spTree>
    <p:extLst>
      <p:ext uri="{BB962C8B-B14F-4D97-AF65-F5344CB8AC3E}">
        <p14:creationId xmlns:p14="http://schemas.microsoft.com/office/powerpoint/2010/main" val="20207122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p:cNvSpPr>
          <p:nvPr/>
        </p:nvSpPr>
        <p:spPr bwMode="auto">
          <a:xfrm>
            <a:off x="558800" y="136525"/>
            <a:ext cx="3121025"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Representations</a:t>
            </a:r>
          </a:p>
        </p:txBody>
      </p:sp>
      <p:sp>
        <p:nvSpPr>
          <p:cNvPr id="29699" name="Rectangle 5"/>
          <p:cNvSpPr>
            <a:spLocks/>
          </p:cNvSpPr>
          <p:nvPr/>
        </p:nvSpPr>
        <p:spPr bwMode="auto">
          <a:xfrm>
            <a:off x="541338" y="901700"/>
            <a:ext cx="71564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alpha val="50195"/>
                  </a:schemeClr>
                </a:solidFill>
                <a:miter lim="800000"/>
                <a:headEnd/>
                <a:tailEnd/>
              </a14:hiddenLine>
            </a:ext>
          </a:extLst>
        </p:spPr>
        <p:txBody>
          <a:bodyPr lIns="0" tIns="0" rIns="0" bIns="0" anchor="ct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300"/>
              <a:t>Motion diagram (student walking to school)</a:t>
            </a:r>
          </a:p>
        </p:txBody>
      </p:sp>
      <p:sp>
        <p:nvSpPr>
          <p:cNvPr id="29700" name="Rectangle 6"/>
          <p:cNvSpPr>
            <a:spLocks/>
          </p:cNvSpPr>
          <p:nvPr/>
        </p:nvSpPr>
        <p:spPr bwMode="auto">
          <a:xfrm>
            <a:off x="554038" y="2593975"/>
            <a:ext cx="3805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alpha val="50195"/>
                  </a:schemeClr>
                </a:solidFill>
                <a:miter lim="800000"/>
                <a:headEnd/>
                <a:tailEnd/>
              </a14:hiddenLine>
            </a:ext>
          </a:extLst>
        </p:spPr>
        <p:txBody>
          <a:bodyPr lIns="0" tIns="0" rIns="0" bIns="0" anchor="ct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300"/>
              <a:t>Table of data</a:t>
            </a:r>
          </a:p>
        </p:txBody>
      </p:sp>
      <p:sp>
        <p:nvSpPr>
          <p:cNvPr id="29701" name="Rectangle 7"/>
          <p:cNvSpPr>
            <a:spLocks/>
          </p:cNvSpPr>
          <p:nvPr/>
        </p:nvSpPr>
        <p:spPr bwMode="auto">
          <a:xfrm>
            <a:off x="4954588" y="2582863"/>
            <a:ext cx="21717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alpha val="50195"/>
                  </a:schemeClr>
                </a:solidFill>
                <a:miter lim="800000"/>
                <a:headEnd/>
                <a:tailEnd/>
              </a14:hiddenLine>
            </a:ext>
          </a:extLst>
        </p:spPr>
        <p:txBody>
          <a:bodyPr lIns="0" tIns="0" rIns="0" bIns="0" anchor="ct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300"/>
              <a:t>Graph</a:t>
            </a:r>
          </a:p>
        </p:txBody>
      </p:sp>
      <p:sp>
        <p:nvSpPr>
          <p:cNvPr id="29702" name="Rectangle 8"/>
          <p:cNvSpPr>
            <a:spLocks/>
          </p:cNvSpPr>
          <p:nvPr/>
        </p:nvSpPr>
        <p:spPr bwMode="auto">
          <a:xfrm>
            <a:off x="419100" y="822325"/>
            <a:ext cx="8482013" cy="1622425"/>
          </a:xfrm>
          <a:prstGeom prst="rect">
            <a:avLst/>
          </a:prstGeom>
          <a:noFill/>
          <a:ln w="50800">
            <a:solidFill>
              <a:srgbClr val="662A6D">
                <a:alpha val="50195"/>
              </a:srgb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9703" name="Rectangle 9"/>
          <p:cNvSpPr>
            <a:spLocks/>
          </p:cNvSpPr>
          <p:nvPr/>
        </p:nvSpPr>
        <p:spPr bwMode="auto">
          <a:xfrm>
            <a:off x="430213" y="2593975"/>
            <a:ext cx="4149725" cy="3690938"/>
          </a:xfrm>
          <a:prstGeom prst="rect">
            <a:avLst/>
          </a:prstGeom>
          <a:noFill/>
          <a:ln w="50800">
            <a:solidFill>
              <a:srgbClr val="662A6D">
                <a:alpha val="50195"/>
              </a:srgb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9704" name="Rectangle 10"/>
          <p:cNvSpPr>
            <a:spLocks/>
          </p:cNvSpPr>
          <p:nvPr/>
        </p:nvSpPr>
        <p:spPr bwMode="auto">
          <a:xfrm>
            <a:off x="4762500" y="2593975"/>
            <a:ext cx="4149725" cy="3690938"/>
          </a:xfrm>
          <a:prstGeom prst="rect">
            <a:avLst/>
          </a:prstGeom>
          <a:noFill/>
          <a:ln w="50800">
            <a:solidFill>
              <a:srgbClr val="662A6D">
                <a:alpha val="50195"/>
              </a:srgb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29705" name="Picture 15" descr="02_02_Figure"/>
          <p:cNvPicPr>
            <a:picLocks noChangeAspect="1" noChangeArrowheads="1"/>
          </p:cNvPicPr>
          <p:nvPr/>
        </p:nvPicPr>
        <p:blipFill>
          <a:blip r:embed="rId3">
            <a:extLst>
              <a:ext uri="{28A0092B-C50C-407E-A947-70E740481C1C}">
                <a14:useLocalDpi xmlns:a14="http://schemas.microsoft.com/office/drawing/2010/main" val="0"/>
              </a:ext>
            </a:extLst>
          </a:blip>
          <a:srcRect b="13333"/>
          <a:stretch>
            <a:fillRect/>
          </a:stretch>
        </p:blipFill>
        <p:spPr bwMode="auto">
          <a:xfrm>
            <a:off x="695325" y="1387475"/>
            <a:ext cx="7953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6" descr="02_04_Figure"/>
          <p:cNvPicPr>
            <a:picLocks noChangeAspect="1" noChangeArrowheads="1"/>
          </p:cNvPicPr>
          <p:nvPr/>
        </p:nvPicPr>
        <p:blipFill>
          <a:blip r:embed="rId4">
            <a:extLst>
              <a:ext uri="{28A0092B-C50C-407E-A947-70E740481C1C}">
                <a14:useLocalDpi xmlns:a14="http://schemas.microsoft.com/office/drawing/2010/main" val="0"/>
              </a:ext>
            </a:extLst>
          </a:blip>
          <a:srcRect b="2315"/>
          <a:stretch>
            <a:fillRect/>
          </a:stretch>
        </p:blipFill>
        <p:spPr bwMode="auto">
          <a:xfrm>
            <a:off x="4864100" y="3087688"/>
            <a:ext cx="38608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7" descr="02_01_Table"/>
          <p:cNvPicPr>
            <a:picLocks noChangeAspect="1" noChangeArrowheads="1"/>
          </p:cNvPicPr>
          <p:nvPr/>
        </p:nvPicPr>
        <p:blipFill>
          <a:blip r:embed="rId5">
            <a:extLst>
              <a:ext uri="{28A0092B-C50C-407E-A947-70E740481C1C}">
                <a14:useLocalDpi xmlns:a14="http://schemas.microsoft.com/office/drawing/2010/main" val="0"/>
              </a:ext>
            </a:extLst>
          </a:blip>
          <a:srcRect t="15149" b="2507"/>
          <a:stretch>
            <a:fillRect/>
          </a:stretch>
        </p:blipFill>
        <p:spPr bwMode="auto">
          <a:xfrm>
            <a:off x="533400" y="3225800"/>
            <a:ext cx="39370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1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2-13</a:t>
            </a:r>
          </a:p>
        </p:txBody>
      </p:sp>
    </p:spTree>
    <p:extLst>
      <p:ext uri="{BB962C8B-B14F-4D97-AF65-F5344CB8AC3E}">
        <p14:creationId xmlns:p14="http://schemas.microsoft.com/office/powerpoint/2010/main" val="36154102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p:cNvSpPr>
          <p:nvPr/>
        </p:nvSpPr>
        <p:spPr bwMode="auto">
          <a:xfrm>
            <a:off x="558800" y="136525"/>
            <a:ext cx="6465888"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 Problem</a:t>
            </a:r>
          </a:p>
        </p:txBody>
      </p:sp>
      <p:sp>
        <p:nvSpPr>
          <p:cNvPr id="31747" name="Rectangle 13"/>
          <p:cNvSpPr>
            <a:spLocks/>
          </p:cNvSpPr>
          <p:nvPr/>
        </p:nvSpPr>
        <p:spPr bwMode="auto">
          <a:xfrm>
            <a:off x="571500" y="733425"/>
            <a:ext cx="83439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1016000" indent="-419100" algn="r" defTabSz="822325">
              <a:defRPr sz="2400">
                <a:solidFill>
                  <a:schemeClr val="tx1"/>
                </a:solidFill>
                <a:latin typeface="Arial" panose="020B0604020202020204" pitchFamily="34" charset="0"/>
                <a:cs typeface="Arial" panose="020B0604020202020204" pitchFamily="34" charset="0"/>
              </a:defRPr>
            </a:lvl2pPr>
            <a:lvl3pPr marL="1341438" indent="-204788" algn="r" defTabSz="822325">
              <a:defRPr sz="2400">
                <a:solidFill>
                  <a:schemeClr val="tx1"/>
                </a:solidFill>
                <a:latin typeface="Arial" panose="020B0604020202020204" pitchFamily="34" charset="0"/>
                <a:cs typeface="Arial" panose="020B0604020202020204" pitchFamily="34" charset="0"/>
              </a:defRPr>
            </a:lvl3pPr>
            <a:lvl4pPr marL="1651000" indent="-206375" algn="r" defTabSz="822325">
              <a:defRPr sz="2400">
                <a:solidFill>
                  <a:schemeClr val="tx1"/>
                </a:solidFill>
                <a:latin typeface="Arial" panose="020B0604020202020204" pitchFamily="34" charset="0"/>
                <a:cs typeface="Arial" panose="020B0604020202020204" pitchFamily="34" charset="0"/>
              </a:defRPr>
            </a:lvl4pPr>
            <a:lvl5pPr marL="1958975" indent="-206375" algn="r" defTabSz="822325">
              <a:defRPr sz="2400">
                <a:solidFill>
                  <a:schemeClr val="tx1"/>
                </a:solidFill>
                <a:latin typeface="Arial" panose="020B0604020202020204" pitchFamily="34" charset="0"/>
                <a:cs typeface="Arial" panose="020B0604020202020204" pitchFamily="34" charset="0"/>
              </a:defRPr>
            </a:lvl5pPr>
            <a:lvl6pPr marL="2416175"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873375"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330575"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787775"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075"/>
              </a:spcBef>
              <a:buFont typeface="Arial" panose="020B0604020202020204" pitchFamily="34" charset="0"/>
              <a:buNone/>
            </a:pPr>
            <a:r>
              <a:rPr lang="en-US" altLang="en-US" sz="2200"/>
              <a:t>A car moves along a straight stretch of road. The graph below shows the car’s position as a function of time.</a:t>
            </a:r>
          </a:p>
        </p:txBody>
      </p:sp>
      <p:sp>
        <p:nvSpPr>
          <p:cNvPr id="31748" name="Rectangle 16"/>
          <p:cNvSpPr>
            <a:spLocks/>
          </p:cNvSpPr>
          <p:nvPr/>
        </p:nvSpPr>
        <p:spPr bwMode="auto">
          <a:xfrm>
            <a:off x="566738" y="4084638"/>
            <a:ext cx="8343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254000" indent="-254000" algn="r" defTabSz="822325">
              <a:defRPr sz="2400">
                <a:solidFill>
                  <a:schemeClr val="tx1"/>
                </a:solidFill>
                <a:latin typeface="Arial" panose="020B0604020202020204" pitchFamily="34" charset="0"/>
                <a:cs typeface="Arial" panose="020B0604020202020204" pitchFamily="34" charset="0"/>
              </a:defRPr>
            </a:lvl1pPr>
            <a:lvl2pPr marL="1016000" indent="-419100" algn="r" defTabSz="822325">
              <a:defRPr sz="2400">
                <a:solidFill>
                  <a:schemeClr val="tx1"/>
                </a:solidFill>
                <a:latin typeface="Arial" panose="020B0604020202020204" pitchFamily="34" charset="0"/>
                <a:cs typeface="Arial" panose="020B0604020202020204" pitchFamily="34" charset="0"/>
              </a:defRPr>
            </a:lvl2pPr>
            <a:lvl3pPr marL="1341438" indent="-204788" algn="r" defTabSz="822325">
              <a:defRPr sz="2400">
                <a:solidFill>
                  <a:schemeClr val="tx1"/>
                </a:solidFill>
                <a:latin typeface="Arial" panose="020B0604020202020204" pitchFamily="34" charset="0"/>
                <a:cs typeface="Arial" panose="020B0604020202020204" pitchFamily="34" charset="0"/>
              </a:defRPr>
            </a:lvl3pPr>
            <a:lvl4pPr marL="1651000" indent="-206375" algn="r" defTabSz="822325">
              <a:defRPr sz="2400">
                <a:solidFill>
                  <a:schemeClr val="tx1"/>
                </a:solidFill>
                <a:latin typeface="Arial" panose="020B0604020202020204" pitchFamily="34" charset="0"/>
                <a:cs typeface="Arial" panose="020B0604020202020204" pitchFamily="34" charset="0"/>
              </a:defRPr>
            </a:lvl4pPr>
            <a:lvl5pPr marL="1958975" indent="-206375" algn="r" defTabSz="822325">
              <a:defRPr sz="2400">
                <a:solidFill>
                  <a:schemeClr val="tx1"/>
                </a:solidFill>
                <a:latin typeface="Arial" panose="020B0604020202020204" pitchFamily="34" charset="0"/>
                <a:cs typeface="Arial" panose="020B0604020202020204" pitchFamily="34" charset="0"/>
              </a:defRPr>
            </a:lvl5pPr>
            <a:lvl6pPr marL="2416175"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873375"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330575"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787775"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075"/>
              </a:spcBef>
              <a:buFont typeface="Arial" panose="020B0604020202020204" pitchFamily="34" charset="0"/>
              <a:buNone/>
            </a:pPr>
            <a:r>
              <a:rPr lang="en-US" altLang="en-US" sz="2200"/>
              <a:t>At what point (or points) do the following conditions apply?</a:t>
            </a:r>
          </a:p>
          <a:p>
            <a:pPr algn="l" eaLnBrk="1" hangingPunct="1">
              <a:spcBef>
                <a:spcPts val="1075"/>
              </a:spcBef>
              <a:buFont typeface="Times" panose="02020603050405020304" pitchFamily="18" charset="0"/>
              <a:buChar char="•"/>
            </a:pPr>
            <a:r>
              <a:rPr lang="en-US" altLang="en-US" sz="2200"/>
              <a:t>The displacement is zero.</a:t>
            </a:r>
          </a:p>
          <a:p>
            <a:pPr algn="l" eaLnBrk="1" hangingPunct="1">
              <a:spcBef>
                <a:spcPts val="1075"/>
              </a:spcBef>
              <a:buFont typeface="Times" panose="02020603050405020304" pitchFamily="18" charset="0"/>
              <a:buChar char="•"/>
            </a:pPr>
            <a:r>
              <a:rPr lang="en-US" altLang="en-US" sz="2200"/>
              <a:t>The speed is zero.</a:t>
            </a:r>
          </a:p>
          <a:p>
            <a:pPr algn="l" eaLnBrk="1" hangingPunct="1">
              <a:spcBef>
                <a:spcPts val="1075"/>
              </a:spcBef>
              <a:buFont typeface="Times" panose="02020603050405020304" pitchFamily="18" charset="0"/>
              <a:buChar char="•"/>
            </a:pPr>
            <a:r>
              <a:rPr lang="en-US" altLang="en-US" sz="2200"/>
              <a:t>The speed is increasing.</a:t>
            </a:r>
          </a:p>
          <a:p>
            <a:pPr algn="l" eaLnBrk="1" hangingPunct="1">
              <a:spcBef>
                <a:spcPts val="1075"/>
              </a:spcBef>
              <a:buFont typeface="Times" panose="02020603050405020304" pitchFamily="18" charset="0"/>
              <a:buChar char="•"/>
            </a:pPr>
            <a:r>
              <a:rPr lang="en-US" altLang="en-US" sz="2200"/>
              <a:t>The speed is decreasing.</a:t>
            </a:r>
          </a:p>
        </p:txBody>
      </p:sp>
      <p:sp>
        <p:nvSpPr>
          <p:cNvPr id="31749" name="Rectangle 1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2-14</a:t>
            </a:r>
          </a:p>
        </p:txBody>
      </p:sp>
      <p:pic>
        <p:nvPicPr>
          <p:cNvPr id="31750" name="Picture 19" descr="JFK_IG_Figure2"/>
          <p:cNvPicPr>
            <a:picLocks noChangeAspect="1" noChangeArrowheads="1"/>
          </p:cNvPicPr>
          <p:nvPr/>
        </p:nvPicPr>
        <p:blipFill>
          <a:blip r:embed="rId4">
            <a:extLst>
              <a:ext uri="{28A0092B-C50C-407E-A947-70E740481C1C}">
                <a14:useLocalDpi xmlns:a14="http://schemas.microsoft.com/office/drawing/2010/main" val="0"/>
              </a:ext>
            </a:extLst>
          </a:blip>
          <a:srcRect r="49779" b="54340"/>
          <a:stretch>
            <a:fillRect/>
          </a:stretch>
        </p:blipFill>
        <p:spPr bwMode="auto">
          <a:xfrm>
            <a:off x="2851150" y="1639888"/>
            <a:ext cx="34512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91000" y="4953000"/>
            <a:ext cx="369550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Discuss now</a:t>
            </a:r>
            <a:endParaRPr lang="en-US" sz="5400" b="1" cap="none" spc="0" dirty="0">
              <a:ln/>
              <a:solidFill>
                <a:schemeClr val="accent3"/>
              </a:solidFill>
              <a:effectLst/>
            </a:endParaRPr>
          </a:p>
        </p:txBody>
      </p:sp>
    </p:spTree>
    <p:extLst>
      <p:ext uri="{BB962C8B-B14F-4D97-AF65-F5344CB8AC3E}">
        <p14:creationId xmlns:p14="http://schemas.microsoft.com/office/powerpoint/2010/main" val="2519999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02_TacticsBox_01"/>
          <p:cNvPicPr>
            <a:picLocks noChangeAspect="1" noChangeArrowheads="1"/>
          </p:cNvPicPr>
          <p:nvPr/>
        </p:nvPicPr>
        <p:blipFill>
          <a:blip r:embed="rId3">
            <a:extLst>
              <a:ext uri="{28A0092B-C50C-407E-A947-70E740481C1C}">
                <a14:useLocalDpi xmlns:a14="http://schemas.microsoft.com/office/drawing/2010/main" val="0"/>
              </a:ext>
            </a:extLst>
          </a:blip>
          <a:srcRect b="3870"/>
          <a:stretch>
            <a:fillRect/>
          </a:stretch>
        </p:blipFill>
        <p:spPr bwMode="auto">
          <a:xfrm>
            <a:off x="296863" y="1295400"/>
            <a:ext cx="8548687"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2-16</a:t>
            </a:r>
          </a:p>
        </p:txBody>
      </p:sp>
    </p:spTree>
    <p:extLst>
      <p:ext uri="{BB962C8B-B14F-4D97-AF65-F5344CB8AC3E}">
        <p14:creationId xmlns:p14="http://schemas.microsoft.com/office/powerpoint/2010/main" val="200977248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p:cNvCxnSpPr>
            <a:stCxn id="56" idx="6"/>
            <a:endCxn id="55" idx="5"/>
          </p:cNvCxnSpPr>
          <p:nvPr/>
        </p:nvCxnSpPr>
        <p:spPr>
          <a:xfrm flipH="1" flipV="1">
            <a:off x="7210232" y="3330482"/>
            <a:ext cx="846489" cy="24528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6" idx="2"/>
            <a:endCxn id="18" idx="7"/>
          </p:cNvCxnSpPr>
          <p:nvPr/>
        </p:nvCxnSpPr>
        <p:spPr>
          <a:xfrm flipV="1">
            <a:off x="696039" y="3252627"/>
            <a:ext cx="4303602" cy="25527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5" idx="2"/>
          </p:cNvCxnSpPr>
          <p:nvPr/>
        </p:nvCxnSpPr>
        <p:spPr>
          <a:xfrm flipH="1">
            <a:off x="4937333" y="3276600"/>
            <a:ext cx="21602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Representing Position</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2400045" y="1725648"/>
            <a:ext cx="5944390" cy="609600"/>
          </a:xfrm>
        </p:spPr>
        <p:txBody>
          <a:bodyPr>
            <a:normAutofit/>
          </a:bodyPr>
          <a:lstStyle/>
          <a:p>
            <a:pPr marL="0" indent="0">
              <a:buNone/>
            </a:pPr>
            <a:r>
              <a:rPr lang="en-US" sz="2400" dirty="0" smtClean="0"/>
              <a:t>Position-vs-Time Graph(</a:t>
            </a:r>
            <a:r>
              <a:rPr lang="en-US" sz="2400" i="1" dirty="0" smtClean="0">
                <a:latin typeface="Times New Roman" panose="02020603050405020304" pitchFamily="18" charset="0"/>
                <a:cs typeface="Times New Roman" panose="02020603050405020304" pitchFamily="18" charset="0"/>
              </a:rPr>
              <a:t>x</a:t>
            </a:r>
            <a:r>
              <a:rPr lang="en-US" sz="2400" dirty="0" smtClean="0"/>
              <a:t> vs.  </a:t>
            </a:r>
            <a:r>
              <a:rPr lang="en-US" sz="2400" i="1" dirty="0" smtClean="0">
                <a:latin typeface="Times New Roman" panose="02020603050405020304" pitchFamily="18" charset="0"/>
                <a:cs typeface="Times New Roman" panose="02020603050405020304" pitchFamily="18" charset="0"/>
              </a:rPr>
              <a:t>t</a:t>
            </a:r>
            <a:r>
              <a:rPr lang="en-US" sz="2400" dirty="0" smtClean="0"/>
              <a:t>)</a:t>
            </a:r>
            <a:endParaRPr lang="en-US" sz="2400" dirty="0"/>
          </a:p>
        </p:txBody>
      </p:sp>
      <p:sp>
        <p:nvSpPr>
          <p:cNvPr id="16" name="Oval 15"/>
          <p:cNvSpPr/>
          <p:nvPr/>
        </p:nvSpPr>
        <p:spPr>
          <a:xfrm>
            <a:off x="696039" y="5729225"/>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691720" y="5082611"/>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87039" y="3230309"/>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995317" y="322153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a:off x="762000" y="2321717"/>
            <a:ext cx="1424" cy="3668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60375" y="5791200"/>
            <a:ext cx="8150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970612" y="5805425"/>
            <a:ext cx="832279"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t>
            </a:r>
            <a:r>
              <a:rPr lang="en-US" dirty="0" smtClean="0"/>
              <a:t>(time)</a:t>
            </a:r>
            <a:endParaRPr lang="en-US" dirty="0"/>
          </a:p>
        </p:txBody>
      </p:sp>
      <p:cxnSp>
        <p:nvCxnSpPr>
          <p:cNvPr id="28" name="Straight Connector 27"/>
          <p:cNvCxnSpPr/>
          <p:nvPr/>
        </p:nvCxnSpPr>
        <p:spPr>
          <a:xfrm flipH="1">
            <a:off x="762000" y="402946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62000" y="3121154"/>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62000" y="357530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62000" y="266700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2954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050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5146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242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338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434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9530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722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7818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0010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914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461460" y="5835134"/>
            <a:ext cx="301686" cy="369332"/>
          </a:xfrm>
          <a:prstGeom prst="rect">
            <a:avLst/>
          </a:prstGeom>
          <a:noFill/>
        </p:spPr>
        <p:txBody>
          <a:bodyPr wrap="none" rtlCol="0">
            <a:spAutoFit/>
          </a:bodyPr>
          <a:lstStyle/>
          <a:p>
            <a:r>
              <a:rPr lang="en-US" dirty="0" smtClean="0"/>
              <a:t>5</a:t>
            </a:r>
            <a:endParaRPr lang="en-US" dirty="0"/>
          </a:p>
        </p:txBody>
      </p:sp>
      <p:sp>
        <p:nvSpPr>
          <p:cNvPr id="45" name="TextBox 44"/>
          <p:cNvSpPr txBox="1"/>
          <p:nvPr/>
        </p:nvSpPr>
        <p:spPr>
          <a:xfrm>
            <a:off x="6481732" y="5906431"/>
            <a:ext cx="418704" cy="369332"/>
          </a:xfrm>
          <a:prstGeom prst="rect">
            <a:avLst/>
          </a:prstGeom>
          <a:noFill/>
        </p:spPr>
        <p:txBody>
          <a:bodyPr wrap="none" rtlCol="0">
            <a:spAutoFit/>
          </a:bodyPr>
          <a:lstStyle/>
          <a:p>
            <a:r>
              <a:rPr lang="en-US" dirty="0" smtClean="0"/>
              <a:t>10</a:t>
            </a:r>
            <a:endParaRPr lang="en-US" dirty="0"/>
          </a:p>
        </p:txBody>
      </p:sp>
      <p:sp>
        <p:nvSpPr>
          <p:cNvPr id="46" name="TextBox 45"/>
          <p:cNvSpPr txBox="1"/>
          <p:nvPr/>
        </p:nvSpPr>
        <p:spPr>
          <a:xfrm>
            <a:off x="302990" y="1952385"/>
            <a:ext cx="1092287"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x</a:t>
            </a:r>
            <a:r>
              <a:rPr lang="en-US" dirty="0" smtClean="0"/>
              <a:t>(meters)</a:t>
            </a:r>
            <a:endParaRPr lang="en-US" dirty="0"/>
          </a:p>
        </p:txBody>
      </p:sp>
      <p:cxnSp>
        <p:nvCxnSpPr>
          <p:cNvPr id="49" name="Straight Connector 48"/>
          <p:cNvCxnSpPr/>
          <p:nvPr/>
        </p:nvCxnSpPr>
        <p:spPr>
          <a:xfrm flipH="1">
            <a:off x="762000" y="493777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62000" y="539192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62000" y="448361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2766431" y="4459404"/>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820239" y="3857954"/>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097630" y="3200400"/>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924800" y="5707097"/>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451055" y="3390642"/>
            <a:ext cx="301686" cy="369332"/>
          </a:xfrm>
          <a:prstGeom prst="rect">
            <a:avLst/>
          </a:prstGeom>
          <a:noFill/>
        </p:spPr>
        <p:txBody>
          <a:bodyPr wrap="none" rtlCol="0">
            <a:spAutoFit/>
          </a:bodyPr>
          <a:lstStyle/>
          <a:p>
            <a:r>
              <a:rPr lang="en-US" dirty="0" smtClean="0"/>
              <a:t>5</a:t>
            </a:r>
            <a:endParaRPr lang="en-US" dirty="0"/>
          </a:p>
        </p:txBody>
      </p:sp>
      <p:sp>
        <p:nvSpPr>
          <p:cNvPr id="68" name="Oval 67"/>
          <p:cNvSpPr/>
          <p:nvPr/>
        </p:nvSpPr>
        <p:spPr>
          <a:xfrm>
            <a:off x="7671258" y="4785372"/>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391400" y="4007945"/>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975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motion</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Content Placeholder 2"/>
          <p:cNvSpPr>
            <a:spLocks noGrp="1"/>
          </p:cNvSpPr>
          <p:nvPr>
            <p:ph idx="1"/>
          </p:nvPr>
        </p:nvSpPr>
        <p:spPr>
          <a:xfrm>
            <a:off x="1524000" y="1219200"/>
            <a:ext cx="6133032" cy="685799"/>
          </a:xfrm>
        </p:spPr>
        <p:txBody>
          <a:bodyPr>
            <a:normAutofit fontScale="77500" lnSpcReduction="20000"/>
          </a:bodyPr>
          <a:lstStyle/>
          <a:p>
            <a:pPr marL="0" indent="0">
              <a:buNone/>
            </a:pPr>
            <a:r>
              <a:rPr lang="en-US" dirty="0" smtClean="0"/>
              <a:t>motion in a </a:t>
            </a:r>
            <a:r>
              <a:rPr lang="en-US" b="1" dirty="0" smtClean="0"/>
              <a:t>straight line </a:t>
            </a:r>
            <a:r>
              <a:rPr lang="en-US" dirty="0" smtClean="0"/>
              <a:t>at a </a:t>
            </a:r>
            <a:r>
              <a:rPr lang="en-US" b="1" dirty="0" smtClean="0"/>
              <a:t>constant speed</a:t>
            </a:r>
            <a:endParaRPr lang="en-US" b="1" dirty="0"/>
          </a:p>
        </p:txBody>
      </p:sp>
      <mc:AlternateContent xmlns:mc="http://schemas.openxmlformats.org/markup-compatibility/2006" xmlns:a14="http://schemas.microsoft.com/office/drawing/2010/main">
        <mc:Choice Requires="a14">
          <p:sp>
            <p:nvSpPr>
              <p:cNvPr id="3" name="TextBox 2"/>
              <p:cNvSpPr txBox="1"/>
              <p:nvPr/>
            </p:nvSpPr>
            <p:spPr>
              <a:xfrm>
                <a:off x="2045860" y="1981200"/>
                <a:ext cx="4899290" cy="1289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a:rPr>
                            <m:t>𝑣</m:t>
                          </m:r>
                        </m:e>
                        <m:sub>
                          <m:r>
                            <a:rPr lang="en-US" sz="3600" b="0" i="1" smtClean="0">
                              <a:latin typeface="Cambria Math"/>
                            </a:rPr>
                            <m:t>𝑥</m:t>
                          </m:r>
                        </m:sub>
                      </m:sSub>
                      <m:r>
                        <a:rPr lang="en-US" sz="3600" b="0" i="1" smtClean="0">
                          <a:latin typeface="Cambria Math"/>
                        </a:rPr>
                        <m:t>=</m:t>
                      </m:r>
                      <m:f>
                        <m:fPr>
                          <m:ctrlPr>
                            <a:rPr lang="en-US" sz="3600" b="0" i="1" smtClean="0">
                              <a:latin typeface="Cambria Math" panose="02040503050406030204" pitchFamily="18" charset="0"/>
                            </a:rPr>
                          </m:ctrlPr>
                        </m:fPr>
                        <m:num>
                          <m:r>
                            <m:rPr>
                              <m:nor/>
                            </m:rPr>
                            <a:rPr lang="en-US" sz="3600" b="0" i="0" smtClean="0">
                              <a:latin typeface="Cambria Math"/>
                            </a:rPr>
                            <m:t>rise</m:t>
                          </m:r>
                        </m:num>
                        <m:den>
                          <m:r>
                            <m:rPr>
                              <m:nor/>
                            </m:rPr>
                            <a:rPr lang="en-US" sz="3600" b="0" i="0" smtClean="0">
                              <a:latin typeface="Cambria Math"/>
                            </a:rPr>
                            <m:t>run</m:t>
                          </m:r>
                        </m:den>
                      </m:f>
                      <m:r>
                        <a:rPr lang="en-US" sz="3600" b="0" i="1" smtClean="0">
                          <a:latin typeface="Cambria Math"/>
                        </a:rPr>
                        <m:t>=</m:t>
                      </m:r>
                      <m:f>
                        <m:fPr>
                          <m:ctrlPr>
                            <a:rPr lang="en-US" sz="3600" b="0" i="1" smtClean="0">
                              <a:latin typeface="Cambria Math" panose="02040503050406030204" pitchFamily="18" charset="0"/>
                            </a:rPr>
                          </m:ctrlPr>
                        </m:fPr>
                        <m:num>
                          <m:r>
                            <a:rPr lang="en-US" sz="3600" b="0" i="1" smtClean="0">
                              <a:latin typeface="Cambria Math"/>
                              <a:ea typeface="Cambria Math"/>
                            </a:rPr>
                            <m:t>∆</m:t>
                          </m:r>
                          <m:r>
                            <a:rPr lang="en-US" sz="3600" b="0" i="1" smtClean="0">
                              <a:latin typeface="Cambria Math"/>
                              <a:ea typeface="Cambria Math"/>
                            </a:rPr>
                            <m:t>𝑥</m:t>
                          </m:r>
                        </m:num>
                        <m:den>
                          <m:r>
                            <a:rPr lang="en-US" sz="3600" i="1">
                              <a:latin typeface="Cambria Math"/>
                              <a:ea typeface="Cambria Math"/>
                            </a:rPr>
                            <m:t>∆</m:t>
                          </m:r>
                          <m:r>
                            <a:rPr lang="en-US" sz="3600" b="0" i="1" smtClean="0">
                              <a:latin typeface="Cambria Math"/>
                              <a:ea typeface="Cambria Math"/>
                            </a:rPr>
                            <m:t>𝑡</m:t>
                          </m:r>
                        </m:den>
                      </m:f>
                      <m:r>
                        <a:rPr lang="en-US" sz="3600" b="0" i="1" smtClean="0">
                          <a:latin typeface="Cambria Math"/>
                        </a:rPr>
                        <m:t>=</m:t>
                      </m:r>
                      <m:f>
                        <m:fPr>
                          <m:ctrlPr>
                            <a:rPr lang="en-US" sz="3600" b="0" i="1" smtClean="0">
                              <a:latin typeface="Cambria Math" panose="02040503050406030204" pitchFamily="18" charset="0"/>
                            </a:rPr>
                          </m:ctrlPr>
                        </m:fPr>
                        <m:num>
                          <m:sSub>
                            <m:sSubPr>
                              <m:ctrlPr>
                                <a:rPr lang="en-US" sz="3600" b="0" i="1" smtClean="0">
                                  <a:latin typeface="Cambria Math" panose="02040503050406030204" pitchFamily="18" charset="0"/>
                                </a:rPr>
                              </m:ctrlPr>
                            </m:sSubPr>
                            <m:e>
                              <m:r>
                                <a:rPr lang="en-US" sz="3600" b="0" i="1" smtClean="0">
                                  <a:latin typeface="Cambria Math"/>
                                </a:rPr>
                                <m:t>𝑥</m:t>
                              </m:r>
                            </m:e>
                            <m:sub>
                              <m:r>
                                <a:rPr lang="en-US" sz="3600" b="0" i="1" smtClean="0">
                                  <a:latin typeface="Cambria Math"/>
                                </a:rPr>
                                <m:t>𝑓</m:t>
                              </m:r>
                              <m:r>
                                <a:rPr lang="en-US" sz="3600" b="0" i="1" smtClean="0">
                                  <a:latin typeface="Cambria Math"/>
                                </a:rPr>
                                <m:t>−</m:t>
                              </m:r>
                            </m:sub>
                          </m:sSub>
                          <m:sSub>
                            <m:sSubPr>
                              <m:ctrlPr>
                                <a:rPr lang="en-US" sz="3600" i="1">
                                  <a:latin typeface="Cambria Math" panose="02040503050406030204" pitchFamily="18" charset="0"/>
                                </a:rPr>
                              </m:ctrlPr>
                            </m:sSubPr>
                            <m:e>
                              <m:r>
                                <a:rPr lang="en-US" sz="3600" i="1">
                                  <a:latin typeface="Cambria Math"/>
                                </a:rPr>
                                <m:t>𝑥</m:t>
                              </m:r>
                            </m:e>
                            <m:sub>
                              <m:r>
                                <a:rPr lang="en-US" sz="3600" b="0" i="1" smtClean="0">
                                  <a:latin typeface="Cambria Math"/>
                                </a:rPr>
                                <m:t>𝑖</m:t>
                              </m:r>
                            </m:sub>
                          </m:sSub>
                        </m:num>
                        <m:den>
                          <m:sSub>
                            <m:sSubPr>
                              <m:ctrlPr>
                                <a:rPr lang="en-US" sz="3600" i="1">
                                  <a:latin typeface="Cambria Math" panose="02040503050406030204" pitchFamily="18" charset="0"/>
                                </a:rPr>
                              </m:ctrlPr>
                            </m:sSubPr>
                            <m:e>
                              <m:r>
                                <a:rPr lang="en-US" sz="3600" b="0" i="1" smtClean="0">
                                  <a:latin typeface="Cambria Math"/>
                                </a:rPr>
                                <m:t>𝑡</m:t>
                              </m:r>
                            </m:e>
                            <m:sub>
                              <m:r>
                                <a:rPr lang="en-US" sz="3600" i="1">
                                  <a:latin typeface="Cambria Math"/>
                                </a:rPr>
                                <m:t>𝑓</m:t>
                              </m:r>
                              <m:r>
                                <a:rPr lang="en-US" sz="3600" i="1">
                                  <a:latin typeface="Cambria Math"/>
                                </a:rPr>
                                <m:t>−</m:t>
                              </m:r>
                            </m:sub>
                          </m:sSub>
                          <m:sSub>
                            <m:sSubPr>
                              <m:ctrlPr>
                                <a:rPr lang="en-US" sz="3600" i="1">
                                  <a:latin typeface="Cambria Math" panose="02040503050406030204" pitchFamily="18" charset="0"/>
                                </a:rPr>
                              </m:ctrlPr>
                            </m:sSubPr>
                            <m:e>
                              <m:r>
                                <a:rPr lang="en-US" sz="3600" b="0" i="1" smtClean="0">
                                  <a:latin typeface="Cambria Math"/>
                                </a:rPr>
                                <m:t>𝑡</m:t>
                              </m:r>
                            </m:e>
                            <m:sub>
                              <m:r>
                                <a:rPr lang="en-US" sz="3600" i="1">
                                  <a:latin typeface="Cambria Math"/>
                                </a:rPr>
                                <m:t>𝑖</m:t>
                              </m:r>
                            </m:sub>
                          </m:sSub>
                        </m:den>
                      </m:f>
                    </m:oMath>
                  </m:oMathPara>
                </a14:m>
                <a:endParaRPr lang="en-US" sz="3600" dirty="0"/>
              </a:p>
            </p:txBody>
          </p:sp>
        </mc:Choice>
        <mc:Fallback xmlns="">
          <p:sp>
            <p:nvSpPr>
              <p:cNvPr id="3" name="TextBox 2"/>
              <p:cNvSpPr txBox="1">
                <a:spLocks noRot="1" noChangeAspect="1" noMove="1" noResize="1" noEditPoints="1" noAdjustHandles="1" noChangeArrowheads="1" noChangeShapeType="1" noTextEdit="1"/>
              </p:cNvSpPr>
              <p:nvPr/>
            </p:nvSpPr>
            <p:spPr>
              <a:xfrm>
                <a:off x="2045860" y="1981200"/>
                <a:ext cx="4899290" cy="1289199"/>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90727" y="5486400"/>
                <a:ext cx="4073936" cy="646331"/>
              </a:xfrm>
              <a:prstGeom prst="rect">
                <a:avLst/>
              </a:prstGeom>
              <a:noFill/>
            </p:spPr>
            <p:txBody>
              <a:bodyPr wrap="none" rtlCol="0">
                <a:spAutoFit/>
              </a:bodyPr>
              <a:lstStyle/>
              <a:p>
                <a14:m>
                  <m:oMath xmlns:m="http://schemas.openxmlformats.org/officeDocument/2006/math">
                    <m:r>
                      <a:rPr lang="en-US" sz="3600" i="1" smtClean="0">
                        <a:latin typeface="Cambria Math"/>
                        <a:ea typeface="Cambria Math"/>
                      </a:rPr>
                      <m:t>∆</m:t>
                    </m:r>
                  </m:oMath>
                </a14:m>
                <a:r>
                  <a:rPr lang="en-US" sz="3600" dirty="0" smtClean="0"/>
                  <a:t> means “change in”</a:t>
                </a:r>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2590727" y="5486400"/>
                <a:ext cx="4073936" cy="646331"/>
              </a:xfrm>
              <a:prstGeom prst="rect">
                <a:avLst/>
              </a:prstGeom>
              <a:blipFill rotWithShape="1">
                <a:blip r:embed="rId3"/>
                <a:stretch>
                  <a:fillRect t="-14151" r="-3443"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124200" y="4038600"/>
                <a:ext cx="3194208" cy="690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a:rPr>
                            <m:t>𝑥</m:t>
                          </m:r>
                        </m:e>
                        <m:sub>
                          <m:r>
                            <a:rPr lang="en-US" sz="3600" b="0" i="1" smtClean="0">
                              <a:latin typeface="Cambria Math"/>
                            </a:rPr>
                            <m:t>𝑓</m:t>
                          </m:r>
                        </m:sub>
                      </m:sSub>
                      <m:r>
                        <a:rPr lang="en-US" sz="3600" b="0" i="1" smtClean="0">
                          <a:latin typeface="Cambria Math"/>
                        </a:rPr>
                        <m:t>=</m:t>
                      </m:r>
                      <m:sSub>
                        <m:sSubPr>
                          <m:ctrlPr>
                            <a:rPr lang="en-US" sz="3600" b="0" i="1" smtClean="0">
                              <a:latin typeface="Cambria Math" panose="02040503050406030204" pitchFamily="18" charset="0"/>
                            </a:rPr>
                          </m:ctrlPr>
                        </m:sSubPr>
                        <m:e>
                          <m:r>
                            <a:rPr lang="en-US" sz="3600" b="0" i="1" smtClean="0">
                              <a:latin typeface="Cambria Math"/>
                            </a:rPr>
                            <m:t>𝑥</m:t>
                          </m:r>
                        </m:e>
                        <m:sub>
                          <m:r>
                            <a:rPr lang="en-US" sz="3600" b="0" i="1" smtClean="0">
                              <a:latin typeface="Cambria Math"/>
                            </a:rPr>
                            <m:t>𝑖</m:t>
                          </m:r>
                        </m:sub>
                      </m:sSub>
                      <m:r>
                        <a:rPr lang="en-US" sz="3600" b="0" i="1" smtClean="0">
                          <a:latin typeface="Cambria Math"/>
                        </a:rPr>
                        <m:t>+</m:t>
                      </m:r>
                      <m:sSub>
                        <m:sSubPr>
                          <m:ctrlPr>
                            <a:rPr lang="en-US" sz="3600" b="0" i="1" smtClean="0">
                              <a:latin typeface="Cambria Math" panose="02040503050406030204" pitchFamily="18" charset="0"/>
                            </a:rPr>
                          </m:ctrlPr>
                        </m:sSubPr>
                        <m:e>
                          <m:r>
                            <a:rPr lang="en-US" sz="3600" b="0" i="1" smtClean="0">
                              <a:latin typeface="Cambria Math"/>
                            </a:rPr>
                            <m:t>𝑣</m:t>
                          </m:r>
                        </m:e>
                        <m:sub>
                          <m:r>
                            <a:rPr lang="en-US" sz="3600" b="0" i="1" smtClean="0">
                              <a:latin typeface="Cambria Math"/>
                            </a:rPr>
                            <m:t>𝑥</m:t>
                          </m:r>
                        </m:sub>
                      </m:sSub>
                      <m:r>
                        <a:rPr lang="en-US" sz="3600" b="0" i="1" smtClean="0">
                          <a:latin typeface="Cambria Math"/>
                          <a:ea typeface="Cambria Math"/>
                        </a:rPr>
                        <m:t>∆</m:t>
                      </m:r>
                      <m:r>
                        <a:rPr lang="en-US" sz="3600" b="0" i="1" smtClean="0">
                          <a:latin typeface="Cambria Math"/>
                          <a:ea typeface="Cambria Math"/>
                        </a:rPr>
                        <m:t>𝑡</m:t>
                      </m:r>
                    </m:oMath>
                  </m:oMathPara>
                </a14:m>
                <a:endParaRPr lang="en-US"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3124200" y="4038600"/>
                <a:ext cx="3194208" cy="69070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35089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fontScale="90000"/>
          </a:bodyPr>
          <a:lstStyle/>
          <a:p>
            <a:r>
              <a:rPr lang="en-US" dirty="0" smtClean="0"/>
              <a:t>What was the particle doing around 9 seconds?</a:t>
            </a:r>
            <a:endParaRPr lang="en-US" dirty="0"/>
          </a:p>
        </p:txBody>
      </p:sp>
      <p:sp>
        <p:nvSpPr>
          <p:cNvPr id="3" name="TPAnswers"/>
          <p:cNvSpPr>
            <a:spLocks noGrp="1"/>
          </p:cNvSpPr>
          <p:nvPr>
            <p:ph type="body" idx="1"/>
            <p:custDataLst>
              <p:tags r:id="rId3"/>
            </p:custDataLst>
          </p:nvPr>
        </p:nvSpPr>
        <p:spPr>
          <a:xfrm>
            <a:off x="381000" y="5257800"/>
            <a:ext cx="7543800" cy="1524000"/>
          </a:xfrm>
        </p:spPr>
        <p:txBody>
          <a:bodyPr>
            <a:normAutofit fontScale="92500" lnSpcReduction="10000"/>
          </a:bodyPr>
          <a:lstStyle/>
          <a:p>
            <a:pPr marL="514350" indent="-514350">
              <a:buFont typeface="Arial" panose="020B0604020202020204" pitchFamily="34" charset="0"/>
              <a:buAutoNum type="alphaUcPeriod"/>
            </a:pPr>
            <a:r>
              <a:rPr lang="en-US" sz="2400" dirty="0" smtClean="0"/>
              <a:t>Moving forward at a constant speed</a:t>
            </a:r>
          </a:p>
          <a:p>
            <a:pPr marL="514350" indent="-514350">
              <a:buFont typeface="Arial" panose="020B0604020202020204" pitchFamily="34" charset="0"/>
              <a:buAutoNum type="alphaUcPeriod"/>
            </a:pPr>
            <a:r>
              <a:rPr lang="en-US" sz="2400" dirty="0" smtClean="0"/>
              <a:t>Standing still</a:t>
            </a:r>
          </a:p>
          <a:p>
            <a:pPr marL="514350" indent="-514350">
              <a:buFont typeface="Arial" panose="020B0604020202020204" pitchFamily="34" charset="0"/>
              <a:buAutoNum type="alphaUcPeriod"/>
            </a:pPr>
            <a:r>
              <a:rPr lang="en-US" sz="2400" dirty="0" smtClean="0"/>
              <a:t>Moving backward</a:t>
            </a:r>
          </a:p>
          <a:p>
            <a:pPr marL="514350" indent="-514350">
              <a:buFont typeface="Arial" panose="020B0604020202020204" pitchFamily="34" charset="0"/>
              <a:buAutoNum type="alphaUcPeriod"/>
            </a:pPr>
            <a:r>
              <a:rPr lang="en-US" sz="2400" dirty="0" smtClean="0"/>
              <a:t>Accelerating back ward</a:t>
            </a:r>
            <a:endParaRPr lang="en-US" sz="24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406203919"/>
              </p:ext>
            </p:extLst>
          </p:nvPr>
        </p:nvGraphicFramePr>
        <p:xfrm>
          <a:off x="4606557" y="2334503"/>
          <a:ext cx="2335173" cy="2627069"/>
        </p:xfrm>
        <a:graphic>
          <a:graphicData uri="http://schemas.openxmlformats.org/presentationml/2006/ole">
            <mc:AlternateContent xmlns:mc="http://schemas.openxmlformats.org/markup-compatibility/2006">
              <mc:Choice xmlns:v="urn:schemas-microsoft-com:vml" Requires="v">
                <p:oleObj spid="_x0000_s1094"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606557" y="2334503"/>
                        <a:ext cx="2335173" cy="2627069"/>
                      </a:xfrm>
                      <a:prstGeom prst="rect">
                        <a:avLst/>
                      </a:prstGeom>
                    </p:spPr>
                  </p:pic>
                </p:oleObj>
              </mc:Fallback>
            </mc:AlternateContent>
          </a:graphicData>
        </a:graphic>
      </p:graphicFrame>
      <p:cxnSp>
        <p:nvCxnSpPr>
          <p:cNvPr id="45" name="Straight Connector 44"/>
          <p:cNvCxnSpPr>
            <a:stCxn id="81" idx="6"/>
            <a:endCxn id="80" idx="5"/>
          </p:cNvCxnSpPr>
          <p:nvPr/>
        </p:nvCxnSpPr>
        <p:spPr>
          <a:xfrm flipH="1" flipV="1">
            <a:off x="7097630" y="2413103"/>
            <a:ext cx="846489" cy="24528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9" idx="2"/>
            <a:endCxn id="51" idx="7"/>
          </p:cNvCxnSpPr>
          <p:nvPr/>
        </p:nvCxnSpPr>
        <p:spPr>
          <a:xfrm flipV="1">
            <a:off x="583437" y="2335248"/>
            <a:ext cx="4303602" cy="25527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80" idx="2"/>
          </p:cNvCxnSpPr>
          <p:nvPr/>
        </p:nvCxnSpPr>
        <p:spPr>
          <a:xfrm flipH="1">
            <a:off x="4824731" y="2359221"/>
            <a:ext cx="21602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Content Placeholder 2"/>
          <p:cNvSpPr txBox="1">
            <a:spLocks/>
          </p:cNvSpPr>
          <p:nvPr/>
        </p:nvSpPr>
        <p:spPr>
          <a:xfrm>
            <a:off x="1934163" y="1571864"/>
            <a:ext cx="594439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Position-vs-Time Graph(</a:t>
            </a:r>
            <a:r>
              <a:rPr lang="en-US" sz="2400" i="1" dirty="0" smtClean="0">
                <a:latin typeface="Times New Roman" panose="02020603050405020304" pitchFamily="18" charset="0"/>
                <a:cs typeface="Times New Roman" panose="02020603050405020304" pitchFamily="18" charset="0"/>
              </a:rPr>
              <a:t>x</a:t>
            </a:r>
            <a:r>
              <a:rPr lang="en-US" sz="2400" dirty="0" smtClean="0"/>
              <a:t> vs.  </a:t>
            </a:r>
            <a:r>
              <a:rPr lang="en-US" sz="2400" i="1" dirty="0" smtClean="0">
                <a:latin typeface="Times New Roman" panose="02020603050405020304" pitchFamily="18" charset="0"/>
                <a:cs typeface="Times New Roman" panose="02020603050405020304" pitchFamily="18" charset="0"/>
              </a:rPr>
              <a:t>t</a:t>
            </a:r>
            <a:r>
              <a:rPr lang="en-US" sz="2400" dirty="0" smtClean="0"/>
              <a:t>)</a:t>
            </a:r>
            <a:endParaRPr lang="en-US" sz="2400" dirty="0"/>
          </a:p>
        </p:txBody>
      </p:sp>
      <p:sp>
        <p:nvSpPr>
          <p:cNvPr id="49" name="Oval 48"/>
          <p:cNvSpPr/>
          <p:nvPr/>
        </p:nvSpPr>
        <p:spPr>
          <a:xfrm>
            <a:off x="583437" y="4811846"/>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579118" y="4165232"/>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774437" y="2312930"/>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882715" y="2304154"/>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H="1">
            <a:off x="649398" y="1404338"/>
            <a:ext cx="1424" cy="3668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47773" y="4873821"/>
            <a:ext cx="8150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858010" y="4888046"/>
            <a:ext cx="832279"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t>
            </a:r>
            <a:r>
              <a:rPr lang="en-US" dirty="0" smtClean="0"/>
              <a:t>(time)</a:t>
            </a:r>
            <a:endParaRPr lang="en-US" dirty="0"/>
          </a:p>
        </p:txBody>
      </p:sp>
      <p:cxnSp>
        <p:nvCxnSpPr>
          <p:cNvPr id="56" name="Straight Connector 55"/>
          <p:cNvCxnSpPr/>
          <p:nvPr/>
        </p:nvCxnSpPr>
        <p:spPr>
          <a:xfrm flipH="1">
            <a:off x="649398" y="3112083"/>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49398" y="2203775"/>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49398" y="2657929"/>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649398" y="1749621"/>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182798" y="4769264"/>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792398" y="4769264"/>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401998" y="4769264"/>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011598" y="4769264"/>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621198" y="4769264"/>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230798" y="4769264"/>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840398" y="4769264"/>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449998" y="4769264"/>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59598" y="4769264"/>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669198" y="4769264"/>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888398" y="4769264"/>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78798" y="4769264"/>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348858" y="4917755"/>
            <a:ext cx="301686" cy="369332"/>
          </a:xfrm>
          <a:prstGeom prst="rect">
            <a:avLst/>
          </a:prstGeom>
          <a:noFill/>
        </p:spPr>
        <p:txBody>
          <a:bodyPr wrap="none" rtlCol="0">
            <a:spAutoFit/>
          </a:bodyPr>
          <a:lstStyle/>
          <a:p>
            <a:r>
              <a:rPr lang="en-US" dirty="0" smtClean="0"/>
              <a:t>5</a:t>
            </a:r>
            <a:endParaRPr lang="en-US" dirty="0"/>
          </a:p>
        </p:txBody>
      </p:sp>
      <p:sp>
        <p:nvSpPr>
          <p:cNvPr id="73" name="TextBox 72"/>
          <p:cNvSpPr txBox="1"/>
          <p:nvPr/>
        </p:nvSpPr>
        <p:spPr>
          <a:xfrm>
            <a:off x="6369130" y="4989052"/>
            <a:ext cx="418704" cy="369332"/>
          </a:xfrm>
          <a:prstGeom prst="rect">
            <a:avLst/>
          </a:prstGeom>
          <a:noFill/>
        </p:spPr>
        <p:txBody>
          <a:bodyPr wrap="none" rtlCol="0">
            <a:spAutoFit/>
          </a:bodyPr>
          <a:lstStyle/>
          <a:p>
            <a:r>
              <a:rPr lang="en-US" dirty="0" smtClean="0"/>
              <a:t>10</a:t>
            </a:r>
            <a:endParaRPr lang="en-US" dirty="0"/>
          </a:p>
        </p:txBody>
      </p:sp>
      <p:sp>
        <p:nvSpPr>
          <p:cNvPr id="74" name="TextBox 73"/>
          <p:cNvSpPr txBox="1"/>
          <p:nvPr/>
        </p:nvSpPr>
        <p:spPr>
          <a:xfrm>
            <a:off x="190388" y="1035006"/>
            <a:ext cx="1092287"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x</a:t>
            </a:r>
            <a:r>
              <a:rPr lang="en-US" dirty="0" smtClean="0"/>
              <a:t>(meters)</a:t>
            </a:r>
            <a:endParaRPr lang="en-US" dirty="0"/>
          </a:p>
        </p:txBody>
      </p:sp>
      <p:cxnSp>
        <p:nvCxnSpPr>
          <p:cNvPr id="75" name="Straight Connector 74"/>
          <p:cNvCxnSpPr/>
          <p:nvPr/>
        </p:nvCxnSpPr>
        <p:spPr>
          <a:xfrm flipH="1">
            <a:off x="649398" y="4020393"/>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649398" y="447454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649398" y="356623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653829" y="3542025"/>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707637" y="2940575"/>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985028" y="2283021"/>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812198" y="4789718"/>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p:cNvSpPr txBox="1"/>
          <p:nvPr/>
        </p:nvSpPr>
        <p:spPr>
          <a:xfrm>
            <a:off x="338453" y="2473263"/>
            <a:ext cx="301686" cy="369332"/>
          </a:xfrm>
          <a:prstGeom prst="rect">
            <a:avLst/>
          </a:prstGeom>
          <a:noFill/>
        </p:spPr>
        <p:txBody>
          <a:bodyPr wrap="none" rtlCol="0">
            <a:spAutoFit/>
          </a:bodyPr>
          <a:lstStyle/>
          <a:p>
            <a:r>
              <a:rPr lang="en-US" dirty="0" smtClean="0"/>
              <a:t>5</a:t>
            </a:r>
            <a:endParaRPr lang="en-US" dirty="0"/>
          </a:p>
        </p:txBody>
      </p:sp>
      <p:sp>
        <p:nvSpPr>
          <p:cNvPr id="83" name="Oval 82"/>
          <p:cNvSpPr/>
          <p:nvPr/>
        </p:nvSpPr>
        <p:spPr>
          <a:xfrm>
            <a:off x="7558656" y="386799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278798" y="3090566"/>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81000" y="5652171"/>
            <a:ext cx="2272829"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70908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flipH="1" flipV="1">
            <a:off x="3691121" y="2704307"/>
            <a:ext cx="10886" cy="1325155"/>
          </a:xfrm>
          <a:prstGeom prst="line">
            <a:avLst/>
          </a:prstGeom>
          <a:ln w="12700">
            <a:solidFill>
              <a:srgbClr val="C00000">
                <a:alpha val="56000"/>
              </a:srgb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Position to Velocity</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2666211" y="1527451"/>
            <a:ext cx="5944390" cy="609600"/>
          </a:xfrm>
        </p:spPr>
        <p:txBody>
          <a:bodyPr>
            <a:normAutofit/>
          </a:bodyPr>
          <a:lstStyle/>
          <a:p>
            <a:pPr marL="0" indent="0">
              <a:buNone/>
            </a:pPr>
            <a:r>
              <a:rPr lang="en-US" sz="2400" dirty="0" smtClean="0"/>
              <a:t>Velocity-vs-Time Graph(</a:t>
            </a:r>
            <a:r>
              <a:rPr lang="en-US" sz="2400" i="1" dirty="0">
                <a:latin typeface="Times New Roman" panose="02020603050405020304" pitchFamily="18" charset="0"/>
                <a:cs typeface="Times New Roman" panose="02020603050405020304" pitchFamily="18" charset="0"/>
              </a:rPr>
              <a:t>v</a:t>
            </a:r>
            <a:r>
              <a:rPr lang="en-US" sz="2400" dirty="0" smtClean="0"/>
              <a:t> vs.  </a:t>
            </a:r>
            <a:r>
              <a:rPr lang="en-US" sz="2400" i="1" dirty="0" smtClean="0">
                <a:latin typeface="Times New Roman" panose="02020603050405020304" pitchFamily="18" charset="0"/>
                <a:cs typeface="Times New Roman" panose="02020603050405020304" pitchFamily="18" charset="0"/>
              </a:rPr>
              <a:t>t</a:t>
            </a:r>
            <a:r>
              <a:rPr lang="en-US" sz="2400" dirty="0" smtClean="0"/>
              <a:t>)</a:t>
            </a:r>
            <a:endParaRPr lang="en-US" sz="2400" dirty="0"/>
          </a:p>
        </p:txBody>
      </p:sp>
      <p:cxnSp>
        <p:nvCxnSpPr>
          <p:cNvPr id="20" name="Straight Connector 19"/>
          <p:cNvCxnSpPr/>
          <p:nvPr/>
        </p:nvCxnSpPr>
        <p:spPr>
          <a:xfrm flipH="1">
            <a:off x="762000" y="2321717"/>
            <a:ext cx="1424" cy="3668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9193" y="4029462"/>
            <a:ext cx="8150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970612" y="5805425"/>
            <a:ext cx="832279"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t>
            </a:r>
            <a:r>
              <a:rPr lang="en-US" dirty="0" smtClean="0"/>
              <a:t>(time)</a:t>
            </a:r>
            <a:endParaRPr lang="en-US" dirty="0"/>
          </a:p>
        </p:txBody>
      </p:sp>
      <p:cxnSp>
        <p:nvCxnSpPr>
          <p:cNvPr id="28" name="Straight Connector 27"/>
          <p:cNvCxnSpPr/>
          <p:nvPr/>
        </p:nvCxnSpPr>
        <p:spPr>
          <a:xfrm flipH="1">
            <a:off x="762000" y="402946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62000" y="3121154"/>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62000" y="357530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62000" y="266700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2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838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5934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030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8126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222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0318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6414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2510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606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0798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702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540278" y="4073396"/>
            <a:ext cx="301686" cy="369332"/>
          </a:xfrm>
          <a:prstGeom prst="rect">
            <a:avLst/>
          </a:prstGeom>
          <a:noFill/>
        </p:spPr>
        <p:txBody>
          <a:bodyPr wrap="none" rtlCol="0">
            <a:spAutoFit/>
          </a:bodyPr>
          <a:lstStyle/>
          <a:p>
            <a:r>
              <a:rPr lang="en-US" dirty="0" smtClean="0"/>
              <a:t>5</a:t>
            </a:r>
            <a:endParaRPr lang="en-US" dirty="0"/>
          </a:p>
        </p:txBody>
      </p:sp>
      <p:sp>
        <p:nvSpPr>
          <p:cNvPr id="45" name="TextBox 44"/>
          <p:cNvSpPr txBox="1"/>
          <p:nvPr/>
        </p:nvSpPr>
        <p:spPr>
          <a:xfrm>
            <a:off x="6277059" y="4020092"/>
            <a:ext cx="418704" cy="369332"/>
          </a:xfrm>
          <a:prstGeom prst="rect">
            <a:avLst/>
          </a:prstGeom>
          <a:noFill/>
        </p:spPr>
        <p:txBody>
          <a:bodyPr wrap="none" rtlCol="0">
            <a:spAutoFit/>
          </a:bodyPr>
          <a:lstStyle/>
          <a:p>
            <a:r>
              <a:rPr lang="en-US" dirty="0" smtClean="0"/>
              <a:t>10</a:t>
            </a:r>
            <a:endParaRPr lang="en-US" dirty="0"/>
          </a:p>
        </p:txBody>
      </p:sp>
      <p:sp>
        <p:nvSpPr>
          <p:cNvPr id="46" name="TextBox 45"/>
          <p:cNvSpPr txBox="1"/>
          <p:nvPr/>
        </p:nvSpPr>
        <p:spPr>
          <a:xfrm>
            <a:off x="302990" y="1952385"/>
            <a:ext cx="1834541"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v</a:t>
            </a:r>
            <a:r>
              <a:rPr lang="en-US" dirty="0" smtClean="0"/>
              <a:t>(meters/second)</a:t>
            </a:r>
            <a:endParaRPr lang="en-US" dirty="0"/>
          </a:p>
        </p:txBody>
      </p:sp>
      <p:cxnSp>
        <p:nvCxnSpPr>
          <p:cNvPr id="49" name="Straight Connector 48"/>
          <p:cNvCxnSpPr/>
          <p:nvPr/>
        </p:nvCxnSpPr>
        <p:spPr>
          <a:xfrm flipH="1">
            <a:off x="762000" y="493777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62000" y="539192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62000" y="448361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Content Placeholder 2"/>
          <p:cNvSpPr txBox="1">
            <a:spLocks/>
          </p:cNvSpPr>
          <p:nvPr/>
        </p:nvSpPr>
        <p:spPr>
          <a:xfrm>
            <a:off x="2328776" y="4815911"/>
            <a:ext cx="1179907"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Position</a:t>
            </a:r>
            <a:endParaRPr lang="en-US" sz="2400" dirty="0"/>
          </a:p>
        </p:txBody>
      </p:sp>
      <p:cxnSp>
        <p:nvCxnSpPr>
          <p:cNvPr id="82" name="Straight Arrow Connector 81"/>
          <p:cNvCxnSpPr/>
          <p:nvPr/>
        </p:nvCxnSpPr>
        <p:spPr>
          <a:xfrm flipH="1" flipV="1">
            <a:off x="1930068" y="4754833"/>
            <a:ext cx="398708" cy="3658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762000" y="3022936"/>
            <a:ext cx="7407266" cy="2782490"/>
            <a:chOff x="762000" y="3022936"/>
            <a:chExt cx="7407266" cy="2782490"/>
          </a:xfrm>
        </p:grpSpPr>
        <p:cxnSp>
          <p:nvCxnSpPr>
            <p:cNvPr id="64" name="Straight Connector 63"/>
            <p:cNvCxnSpPr/>
            <p:nvPr/>
          </p:nvCxnSpPr>
          <p:spPr>
            <a:xfrm flipH="1" flipV="1">
              <a:off x="5957669" y="3038176"/>
              <a:ext cx="733415" cy="267682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62000" y="3022936"/>
              <a:ext cx="2929121" cy="278249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691121" y="3022936"/>
              <a:ext cx="226654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691084" y="3881631"/>
              <a:ext cx="368444" cy="183793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7053178" y="3881632"/>
              <a:ext cx="1116088" cy="69036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nvCxnSpPr>
        <p:spPr>
          <a:xfrm flipH="1" flipV="1">
            <a:off x="5959031" y="2704307"/>
            <a:ext cx="5487" cy="2414234"/>
          </a:xfrm>
          <a:prstGeom prst="line">
            <a:avLst/>
          </a:prstGeom>
          <a:ln w="12700">
            <a:solidFill>
              <a:srgbClr val="C00000">
                <a:alpha val="56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6695763" y="3760523"/>
            <a:ext cx="5487" cy="2414234"/>
          </a:xfrm>
          <a:prstGeom prst="line">
            <a:avLst/>
          </a:prstGeom>
          <a:ln w="12700">
            <a:solidFill>
              <a:srgbClr val="C00000">
                <a:alpha val="56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7059528" y="2724210"/>
            <a:ext cx="5487" cy="2414234"/>
          </a:xfrm>
          <a:prstGeom prst="line">
            <a:avLst/>
          </a:prstGeom>
          <a:ln w="12700">
            <a:solidFill>
              <a:srgbClr val="C00000">
                <a:alpha val="56000"/>
              </a:srgbClr>
            </a:solidFill>
            <a:prstDash val="sysDash"/>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83330" y="2667000"/>
            <a:ext cx="7389871" cy="2667000"/>
            <a:chOff x="783330" y="2667000"/>
            <a:chExt cx="7389871" cy="2667000"/>
          </a:xfrm>
        </p:grpSpPr>
        <p:cxnSp>
          <p:nvCxnSpPr>
            <p:cNvPr id="52" name="Straight Connector 51"/>
            <p:cNvCxnSpPr/>
            <p:nvPr/>
          </p:nvCxnSpPr>
          <p:spPr>
            <a:xfrm flipH="1">
              <a:off x="3714904" y="4029462"/>
              <a:ext cx="2242765"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83330" y="3429000"/>
              <a:ext cx="2918677" cy="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3699285" y="3429000"/>
              <a:ext cx="2723" cy="59256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695763" y="2667000"/>
              <a:ext cx="0" cy="2659099"/>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960392" y="5334000"/>
              <a:ext cx="730692"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5957670" y="4025511"/>
              <a:ext cx="2722" cy="13005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687832" y="2667000"/>
              <a:ext cx="365346"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7051817" y="4361100"/>
              <a:ext cx="112138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7051817" y="2667000"/>
              <a:ext cx="2722" cy="16941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279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flipH="1" flipV="1">
            <a:off x="4973682" y="3121154"/>
            <a:ext cx="5444" cy="1534160"/>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762000" y="2527636"/>
            <a:ext cx="7294959" cy="3277790"/>
            <a:chOff x="762000" y="2527636"/>
            <a:chExt cx="7294959" cy="3277790"/>
          </a:xfrm>
        </p:grpSpPr>
        <p:cxnSp>
          <p:nvCxnSpPr>
            <p:cNvPr id="64" name="Straight Connector 63"/>
            <p:cNvCxnSpPr/>
            <p:nvPr/>
          </p:nvCxnSpPr>
          <p:spPr>
            <a:xfrm flipH="1">
              <a:off x="7219549" y="2527636"/>
              <a:ext cx="837410" cy="990600"/>
            </a:xfrm>
            <a:prstGeom prst="line">
              <a:avLst/>
            </a:prstGeom>
            <a:ln w="15875">
              <a:solidFill>
                <a:srgbClr val="00B0F0">
                  <a:alpha val="4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62000" y="3505200"/>
              <a:ext cx="4206240" cy="2300226"/>
            </a:xfrm>
            <a:prstGeom prst="line">
              <a:avLst/>
            </a:prstGeom>
            <a:ln w="15875">
              <a:solidFill>
                <a:srgbClr val="00B0F0">
                  <a:alpha val="4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953001" y="3505200"/>
              <a:ext cx="2266548" cy="0"/>
            </a:xfrm>
            <a:prstGeom prst="line">
              <a:avLst/>
            </a:prstGeom>
            <a:ln w="15875">
              <a:solidFill>
                <a:srgbClr val="00B0F0">
                  <a:alpha val="42000"/>
                </a:srgb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Representing Velocity</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2666211" y="1527451"/>
            <a:ext cx="5944390" cy="609600"/>
          </a:xfrm>
        </p:spPr>
        <p:txBody>
          <a:bodyPr>
            <a:normAutofit/>
          </a:bodyPr>
          <a:lstStyle/>
          <a:p>
            <a:pPr marL="0" indent="0">
              <a:buNone/>
            </a:pPr>
            <a:r>
              <a:rPr lang="en-US" sz="2400" dirty="0" smtClean="0"/>
              <a:t>Velocity-vs-Time Graph(</a:t>
            </a:r>
            <a:r>
              <a:rPr lang="en-US" sz="2400" i="1" dirty="0">
                <a:latin typeface="Times New Roman" panose="02020603050405020304" pitchFamily="18" charset="0"/>
                <a:cs typeface="Times New Roman" panose="02020603050405020304" pitchFamily="18" charset="0"/>
              </a:rPr>
              <a:t>v</a:t>
            </a:r>
            <a:r>
              <a:rPr lang="en-US" sz="2400" dirty="0" smtClean="0"/>
              <a:t> vs.  </a:t>
            </a:r>
            <a:r>
              <a:rPr lang="en-US" sz="2400" i="1" dirty="0" smtClean="0">
                <a:latin typeface="Times New Roman" panose="02020603050405020304" pitchFamily="18" charset="0"/>
                <a:cs typeface="Times New Roman" panose="02020603050405020304" pitchFamily="18" charset="0"/>
              </a:rPr>
              <a:t>t</a:t>
            </a:r>
            <a:r>
              <a:rPr lang="en-US" sz="2400" dirty="0" smtClean="0"/>
              <a:t>)</a:t>
            </a:r>
            <a:endParaRPr lang="en-US" sz="2400" dirty="0"/>
          </a:p>
        </p:txBody>
      </p:sp>
      <p:cxnSp>
        <p:nvCxnSpPr>
          <p:cNvPr id="20" name="Straight Connector 19"/>
          <p:cNvCxnSpPr/>
          <p:nvPr/>
        </p:nvCxnSpPr>
        <p:spPr>
          <a:xfrm flipH="1">
            <a:off x="762000" y="2321717"/>
            <a:ext cx="1424" cy="3668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60375" y="5791200"/>
            <a:ext cx="8150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970612" y="5805425"/>
            <a:ext cx="832279"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t>
            </a:r>
            <a:r>
              <a:rPr lang="en-US" dirty="0" smtClean="0"/>
              <a:t>(time)</a:t>
            </a:r>
            <a:endParaRPr lang="en-US" dirty="0"/>
          </a:p>
        </p:txBody>
      </p:sp>
      <p:cxnSp>
        <p:nvCxnSpPr>
          <p:cNvPr id="28" name="Straight Connector 27"/>
          <p:cNvCxnSpPr/>
          <p:nvPr/>
        </p:nvCxnSpPr>
        <p:spPr>
          <a:xfrm flipH="1">
            <a:off x="762000" y="402946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62000" y="3121154"/>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62000" y="357530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62000" y="266700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2954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050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5146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242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338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434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9530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722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7818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0010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914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461460" y="5835134"/>
            <a:ext cx="301686" cy="369332"/>
          </a:xfrm>
          <a:prstGeom prst="rect">
            <a:avLst/>
          </a:prstGeom>
          <a:noFill/>
        </p:spPr>
        <p:txBody>
          <a:bodyPr wrap="none" rtlCol="0">
            <a:spAutoFit/>
          </a:bodyPr>
          <a:lstStyle/>
          <a:p>
            <a:r>
              <a:rPr lang="en-US" dirty="0" smtClean="0"/>
              <a:t>5</a:t>
            </a:r>
            <a:endParaRPr lang="en-US" dirty="0"/>
          </a:p>
        </p:txBody>
      </p:sp>
      <p:sp>
        <p:nvSpPr>
          <p:cNvPr id="45" name="TextBox 44"/>
          <p:cNvSpPr txBox="1"/>
          <p:nvPr/>
        </p:nvSpPr>
        <p:spPr>
          <a:xfrm>
            <a:off x="6481732" y="5906431"/>
            <a:ext cx="418704" cy="369332"/>
          </a:xfrm>
          <a:prstGeom prst="rect">
            <a:avLst/>
          </a:prstGeom>
          <a:noFill/>
        </p:spPr>
        <p:txBody>
          <a:bodyPr wrap="none" rtlCol="0">
            <a:spAutoFit/>
          </a:bodyPr>
          <a:lstStyle/>
          <a:p>
            <a:r>
              <a:rPr lang="en-US" dirty="0" smtClean="0"/>
              <a:t>10</a:t>
            </a:r>
            <a:endParaRPr lang="en-US" dirty="0"/>
          </a:p>
        </p:txBody>
      </p:sp>
      <p:sp>
        <p:nvSpPr>
          <p:cNvPr id="46" name="TextBox 45"/>
          <p:cNvSpPr txBox="1"/>
          <p:nvPr/>
        </p:nvSpPr>
        <p:spPr>
          <a:xfrm>
            <a:off x="302990" y="1952385"/>
            <a:ext cx="1834541"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v</a:t>
            </a:r>
            <a:r>
              <a:rPr lang="en-US" dirty="0" smtClean="0"/>
              <a:t>(meters/second)</a:t>
            </a:r>
            <a:endParaRPr lang="en-US" dirty="0"/>
          </a:p>
        </p:txBody>
      </p:sp>
      <p:cxnSp>
        <p:nvCxnSpPr>
          <p:cNvPr id="49" name="Straight Connector 48"/>
          <p:cNvCxnSpPr/>
          <p:nvPr/>
        </p:nvCxnSpPr>
        <p:spPr>
          <a:xfrm flipH="1">
            <a:off x="762000" y="493777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62000" y="539192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62000" y="448361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51055" y="3390642"/>
            <a:ext cx="301686" cy="369332"/>
          </a:xfrm>
          <a:prstGeom prst="rect">
            <a:avLst/>
          </a:prstGeom>
          <a:noFill/>
        </p:spPr>
        <p:txBody>
          <a:bodyPr wrap="none" rtlCol="0">
            <a:spAutoFit/>
          </a:bodyPr>
          <a:lstStyle/>
          <a:p>
            <a:r>
              <a:rPr lang="en-US" dirty="0" smtClean="0"/>
              <a:t>5</a:t>
            </a:r>
            <a:endParaRPr lang="en-US" dirty="0"/>
          </a:p>
        </p:txBody>
      </p:sp>
      <p:cxnSp>
        <p:nvCxnSpPr>
          <p:cNvPr id="52" name="Straight Connector 51"/>
          <p:cNvCxnSpPr/>
          <p:nvPr/>
        </p:nvCxnSpPr>
        <p:spPr>
          <a:xfrm flipH="1">
            <a:off x="5003296" y="5783298"/>
            <a:ext cx="2160295" cy="79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67981" y="4443988"/>
            <a:ext cx="420025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979125" y="4451608"/>
            <a:ext cx="24169" cy="13538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7211929" y="3810000"/>
            <a:ext cx="0" cy="19812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7211929" y="3810000"/>
            <a:ext cx="882958" cy="79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7219549" y="3121154"/>
            <a:ext cx="1" cy="845977"/>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0" name="Content Placeholder 2"/>
          <p:cNvSpPr txBox="1">
            <a:spLocks/>
          </p:cNvSpPr>
          <p:nvPr/>
        </p:nvSpPr>
        <p:spPr>
          <a:xfrm>
            <a:off x="1733923" y="3394093"/>
            <a:ext cx="1179907"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Velocity</a:t>
            </a:r>
            <a:endParaRPr lang="en-US" sz="2400" dirty="0"/>
          </a:p>
        </p:txBody>
      </p:sp>
      <p:cxnSp>
        <p:nvCxnSpPr>
          <p:cNvPr id="82" name="Straight Arrow Connector 81"/>
          <p:cNvCxnSpPr/>
          <p:nvPr/>
        </p:nvCxnSpPr>
        <p:spPr>
          <a:xfrm>
            <a:off x="2514600" y="3817902"/>
            <a:ext cx="76200" cy="62608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 name="Content Placeholder 2"/>
          <p:cNvSpPr txBox="1">
            <a:spLocks/>
          </p:cNvSpPr>
          <p:nvPr/>
        </p:nvSpPr>
        <p:spPr>
          <a:xfrm>
            <a:off x="5248075" y="4367812"/>
            <a:ext cx="1676400" cy="119481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t>The steeper these slopes are the more quickly he starts/stops</a:t>
            </a:r>
            <a:endParaRPr lang="en-US" sz="2400" dirty="0"/>
          </a:p>
        </p:txBody>
      </p:sp>
      <p:sp>
        <p:nvSpPr>
          <p:cNvPr id="47" name="Content Placeholder 2"/>
          <p:cNvSpPr txBox="1">
            <a:spLocks/>
          </p:cNvSpPr>
          <p:nvPr/>
        </p:nvSpPr>
        <p:spPr>
          <a:xfrm>
            <a:off x="5582246" y="3104421"/>
            <a:ext cx="1179907" cy="609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accent5">
                    <a:lumMod val="60000"/>
                    <a:lumOff val="40000"/>
                  </a:schemeClr>
                </a:solidFill>
              </a:rPr>
              <a:t>position</a:t>
            </a:r>
            <a:endParaRPr lang="en-US" sz="2400" dirty="0">
              <a:solidFill>
                <a:schemeClr val="accent5">
                  <a:lumMod val="60000"/>
                  <a:lumOff val="40000"/>
                </a:schemeClr>
              </a:solidFill>
            </a:endParaRPr>
          </a:p>
        </p:txBody>
      </p:sp>
    </p:spTree>
    <p:extLst>
      <p:ext uri="{BB962C8B-B14F-4D97-AF65-F5344CB8AC3E}">
        <p14:creationId xmlns:p14="http://schemas.microsoft.com/office/powerpoint/2010/main" val="18855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02 green l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3402013"/>
            <a:ext cx="8596312"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p:cNvSpPr>
          <p:nvPr/>
        </p:nvSpPr>
        <p:spPr bwMode="auto">
          <a:xfrm>
            <a:off x="558800" y="733425"/>
            <a:ext cx="82978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Here is a motion diagram of a car moving along a straight stretch of road:</a:t>
            </a:r>
          </a:p>
        </p:txBody>
      </p:sp>
      <p:sp>
        <p:nvSpPr>
          <p:cNvPr id="35844" name="Rectangle 4"/>
          <p:cNvSpPr>
            <a:spLocks/>
          </p:cNvSpPr>
          <p:nvPr/>
        </p:nvSpPr>
        <p:spPr bwMode="auto">
          <a:xfrm>
            <a:off x="558800" y="2509838"/>
            <a:ext cx="81613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Which of the following velocity-versus-time graphs matches this motion diagram?</a:t>
            </a:r>
          </a:p>
        </p:txBody>
      </p:sp>
      <p:sp>
        <p:nvSpPr>
          <p:cNvPr id="35845" name="Rectangle 5"/>
          <p:cNvSpPr>
            <a:spLocks/>
          </p:cNvSpPr>
          <p:nvPr/>
        </p:nvSpPr>
        <p:spPr bwMode="auto">
          <a:xfrm>
            <a:off x="558800" y="136525"/>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Checking Understanding</a:t>
            </a:r>
          </a:p>
        </p:txBody>
      </p:sp>
      <p:pic>
        <p:nvPicPr>
          <p:cNvPr id="358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38" y="1714500"/>
            <a:ext cx="79089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7" name="Rectangle 7"/>
          <p:cNvSpPr>
            <a:spLocks/>
          </p:cNvSpPr>
          <p:nvPr/>
        </p:nvSpPr>
        <p:spPr bwMode="auto">
          <a:xfrm>
            <a:off x="1085850" y="5103813"/>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t>A.</a:t>
            </a:r>
          </a:p>
        </p:txBody>
      </p:sp>
      <p:sp>
        <p:nvSpPr>
          <p:cNvPr id="35848" name="Rectangle 9"/>
          <p:cNvSpPr>
            <a:spLocks/>
          </p:cNvSpPr>
          <p:nvPr/>
        </p:nvSpPr>
        <p:spPr bwMode="auto">
          <a:xfrm>
            <a:off x="3292475" y="5103813"/>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t>B.</a:t>
            </a:r>
          </a:p>
        </p:txBody>
      </p:sp>
      <p:sp>
        <p:nvSpPr>
          <p:cNvPr id="35849" name="Rectangle 10"/>
          <p:cNvSpPr>
            <a:spLocks/>
          </p:cNvSpPr>
          <p:nvPr/>
        </p:nvSpPr>
        <p:spPr bwMode="auto">
          <a:xfrm>
            <a:off x="5554663" y="5103813"/>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t>C.</a:t>
            </a:r>
          </a:p>
        </p:txBody>
      </p:sp>
      <p:sp>
        <p:nvSpPr>
          <p:cNvPr id="35850" name="Rectangle 11"/>
          <p:cNvSpPr>
            <a:spLocks/>
          </p:cNvSpPr>
          <p:nvPr/>
        </p:nvSpPr>
        <p:spPr bwMode="auto">
          <a:xfrm>
            <a:off x="7818438" y="5103813"/>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t>D.</a:t>
            </a:r>
          </a:p>
        </p:txBody>
      </p:sp>
      <p:sp>
        <p:nvSpPr>
          <p:cNvPr id="35851" name="Rectangle 12"/>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2-17</a:t>
            </a:r>
          </a:p>
        </p:txBody>
      </p:sp>
      <p:pic>
        <p:nvPicPr>
          <p:cNvPr id="35852" name="PRS Question Icon" descr="PRS Question Icon"/>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55315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9" descr="Looking_Ahead_002"/>
          <p:cNvPicPr>
            <a:picLocks noChangeAspect="1" noChangeArrowheads="1"/>
          </p:cNvPicPr>
          <p:nvPr/>
        </p:nvPicPr>
        <p:blipFill>
          <a:blip r:embed="rId3" cstate="print">
            <a:extLst>
              <a:ext uri="{28A0092B-C50C-407E-A947-70E740481C1C}">
                <a14:useLocalDpi xmlns:a14="http://schemas.microsoft.com/office/drawing/2010/main" val="0"/>
              </a:ext>
            </a:extLst>
          </a:blip>
          <a:srcRect l="1875" t="8299" r="966" b="4149"/>
          <a:stretch>
            <a:fillRect/>
          </a:stretch>
        </p:blipFill>
        <p:spPr bwMode="auto">
          <a:xfrm>
            <a:off x="244475" y="4895850"/>
            <a:ext cx="48863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7"/>
          <p:cNvSpPr>
            <a:spLocks/>
          </p:cNvSpPr>
          <p:nvPr/>
        </p:nvSpPr>
        <p:spPr bwMode="auto">
          <a:xfrm>
            <a:off x="8250238" y="6524625"/>
            <a:ext cx="866775"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2-2</a:t>
            </a:r>
          </a:p>
        </p:txBody>
      </p:sp>
      <p:sp>
        <p:nvSpPr>
          <p:cNvPr id="7172" name="Rectangle 9"/>
          <p:cNvSpPr>
            <a:spLocks noGrp="1" noChangeArrowheads="1"/>
          </p:cNvSpPr>
          <p:nvPr>
            <p:ph type="body" idx="1"/>
          </p:nvPr>
        </p:nvSpPr>
        <p:spPr bwMode="auto">
          <a:xfrm>
            <a:off x="482600" y="419100"/>
            <a:ext cx="8661400" cy="9017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520700" indent="-520700" eaLnBrk="1" hangingPunct="1">
              <a:lnSpc>
                <a:spcPct val="90000"/>
              </a:lnSpc>
              <a:buFont typeface="Wingdings" panose="05000000000000000000" pitchFamily="2" charset="2"/>
              <a:buNone/>
            </a:pPr>
            <a:r>
              <a:rPr lang="en-US" altLang="en-US" sz="4600" smtClean="0">
                <a:solidFill>
                  <a:schemeClr val="bg1"/>
                </a:solidFill>
                <a:latin typeface="Arial" panose="020B0604020202020204" pitchFamily="34" charset="0"/>
              </a:rPr>
              <a:t>2</a:t>
            </a:r>
            <a:r>
              <a:rPr lang="en-US" altLang="en-US" sz="4200" b="1" smtClean="0">
                <a:solidFill>
                  <a:schemeClr val="bg1"/>
                </a:solidFill>
                <a:latin typeface="Arial" panose="020B0604020202020204" pitchFamily="34" charset="0"/>
              </a:rPr>
              <a:t> </a:t>
            </a:r>
            <a:r>
              <a:rPr lang="en-US" altLang="en-US" sz="3200" smtClean="0">
                <a:solidFill>
                  <a:schemeClr val="bg1"/>
                </a:solidFill>
                <a:latin typeface="Arial" panose="020B0604020202020204" pitchFamily="34" charset="0"/>
              </a:rPr>
              <a:t>Motion in One Dimension</a:t>
            </a:r>
            <a:endParaRPr lang="en-US" altLang="en-US" sz="2700" smtClean="0">
              <a:latin typeface="Arial" panose="020B0604020202020204" pitchFamily="34" charset="0"/>
            </a:endParaRPr>
          </a:p>
        </p:txBody>
      </p:sp>
      <p:pic>
        <p:nvPicPr>
          <p:cNvPr id="7173" name="Picture 28" descr="02_ChOpener1"/>
          <p:cNvPicPr>
            <a:picLocks noChangeAspect="1" noChangeArrowheads="1"/>
          </p:cNvPicPr>
          <p:nvPr/>
        </p:nvPicPr>
        <p:blipFill>
          <a:blip r:embed="rId5">
            <a:extLst>
              <a:ext uri="{28A0092B-C50C-407E-A947-70E740481C1C}">
                <a14:useLocalDpi xmlns:a14="http://schemas.microsoft.com/office/drawing/2010/main" val="0"/>
              </a:ext>
            </a:extLst>
          </a:blip>
          <a:srcRect l="1875" t="1228" r="4170" b="4051"/>
          <a:stretch>
            <a:fillRect/>
          </a:stretch>
        </p:blipFill>
        <p:spPr bwMode="auto">
          <a:xfrm>
            <a:off x="2676525" y="1720850"/>
            <a:ext cx="5959475"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93532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p:cNvSpPr>
          <p:nvPr/>
        </p:nvSpPr>
        <p:spPr bwMode="auto">
          <a:xfrm>
            <a:off x="558800" y="733425"/>
            <a:ext cx="82978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Here is a motion diagram of a car moving along a straight stretch of road:</a:t>
            </a:r>
          </a:p>
        </p:txBody>
      </p:sp>
      <p:sp>
        <p:nvSpPr>
          <p:cNvPr id="37891" name="Rectangle 4"/>
          <p:cNvSpPr>
            <a:spLocks/>
          </p:cNvSpPr>
          <p:nvPr/>
        </p:nvSpPr>
        <p:spPr bwMode="auto">
          <a:xfrm>
            <a:off x="558800" y="2509838"/>
            <a:ext cx="81613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Which of the following velocity-versus-time graphs matches this motion diagram?</a:t>
            </a:r>
          </a:p>
        </p:txBody>
      </p:sp>
      <p:pic>
        <p:nvPicPr>
          <p:cNvPr id="378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1714500"/>
            <a:ext cx="79089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3" name="Rectangle 8"/>
          <p:cNvSpPr>
            <a:spLocks/>
          </p:cNvSpPr>
          <p:nvPr/>
        </p:nvSpPr>
        <p:spPr bwMode="auto">
          <a:xfrm>
            <a:off x="558800" y="138113"/>
            <a:ext cx="24574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pic>
        <p:nvPicPr>
          <p:cNvPr id="37894" name="Picture 9" descr="02 green l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3402013"/>
            <a:ext cx="8596312"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10"/>
          <p:cNvSpPr>
            <a:spLocks/>
          </p:cNvSpPr>
          <p:nvPr/>
        </p:nvSpPr>
        <p:spPr bwMode="auto">
          <a:xfrm>
            <a:off x="1085850" y="5103813"/>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t>A.</a:t>
            </a:r>
          </a:p>
        </p:txBody>
      </p:sp>
      <p:sp>
        <p:nvSpPr>
          <p:cNvPr id="37896" name="Rectangle 11"/>
          <p:cNvSpPr>
            <a:spLocks/>
          </p:cNvSpPr>
          <p:nvPr/>
        </p:nvSpPr>
        <p:spPr bwMode="auto">
          <a:xfrm>
            <a:off x="3292475" y="5103813"/>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t>B.</a:t>
            </a:r>
          </a:p>
        </p:txBody>
      </p:sp>
      <p:sp>
        <p:nvSpPr>
          <p:cNvPr id="37897" name="Rectangle 12"/>
          <p:cNvSpPr>
            <a:spLocks/>
          </p:cNvSpPr>
          <p:nvPr/>
        </p:nvSpPr>
        <p:spPr bwMode="auto">
          <a:xfrm>
            <a:off x="5554663" y="5103813"/>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solidFill>
                  <a:srgbClr val="662A6D"/>
                </a:solidFill>
              </a:rPr>
              <a:t>C.</a:t>
            </a:r>
          </a:p>
        </p:txBody>
      </p:sp>
      <p:sp>
        <p:nvSpPr>
          <p:cNvPr id="37898" name="Rectangle 13"/>
          <p:cNvSpPr>
            <a:spLocks/>
          </p:cNvSpPr>
          <p:nvPr/>
        </p:nvSpPr>
        <p:spPr bwMode="auto">
          <a:xfrm>
            <a:off x="7818438" y="5103813"/>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t>D.</a:t>
            </a:r>
          </a:p>
        </p:txBody>
      </p:sp>
      <p:sp>
        <p:nvSpPr>
          <p:cNvPr id="37899" name="AutoShape 14"/>
          <p:cNvSpPr>
            <a:spLocks noChangeArrowheads="1"/>
          </p:cNvSpPr>
          <p:nvPr/>
        </p:nvSpPr>
        <p:spPr bwMode="auto">
          <a:xfrm>
            <a:off x="4673600" y="3273425"/>
            <a:ext cx="2133600" cy="1871663"/>
          </a:xfrm>
          <a:prstGeom prst="roundRect">
            <a:avLst>
              <a:gd name="adj" fmla="val 16667"/>
            </a:avLst>
          </a:prstGeom>
          <a:noFill/>
          <a:ln w="25400">
            <a:solidFill>
              <a:srgbClr val="73307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7900" name="Rectangle 1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2-18</a:t>
            </a:r>
          </a:p>
        </p:txBody>
      </p:sp>
    </p:spTree>
    <p:extLst>
      <p:ext uri="{BB962C8B-B14F-4D97-AF65-F5344CB8AC3E}">
        <p14:creationId xmlns:p14="http://schemas.microsoft.com/office/powerpoint/2010/main" val="206792679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p:cNvSpPr>
          <p:nvPr/>
        </p:nvSpPr>
        <p:spPr bwMode="auto">
          <a:xfrm>
            <a:off x="558800" y="136525"/>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Checking Understanding</a:t>
            </a:r>
          </a:p>
        </p:txBody>
      </p:sp>
      <p:sp>
        <p:nvSpPr>
          <p:cNvPr id="39939" name="Rectangle 4"/>
          <p:cNvSpPr>
            <a:spLocks/>
          </p:cNvSpPr>
          <p:nvPr/>
        </p:nvSpPr>
        <p:spPr bwMode="auto">
          <a:xfrm>
            <a:off x="558800" y="733425"/>
            <a:ext cx="46640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A graph of position versus time for a basketball player moving down the court appears like so:</a:t>
            </a:r>
          </a:p>
        </p:txBody>
      </p:sp>
      <p:sp>
        <p:nvSpPr>
          <p:cNvPr id="39940" name="Rectangle 5"/>
          <p:cNvSpPr>
            <a:spLocks/>
          </p:cNvSpPr>
          <p:nvPr/>
        </p:nvSpPr>
        <p:spPr bwMode="auto">
          <a:xfrm>
            <a:off x="558800" y="2536825"/>
            <a:ext cx="80930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Which of the following velocity graphs matches the above position graph?</a:t>
            </a:r>
          </a:p>
        </p:txBody>
      </p:sp>
      <p:sp>
        <p:nvSpPr>
          <p:cNvPr id="39941" name="Rectangle 6"/>
          <p:cNvSpPr>
            <a:spLocks/>
          </p:cNvSpPr>
          <p:nvPr/>
        </p:nvSpPr>
        <p:spPr bwMode="auto">
          <a:xfrm>
            <a:off x="1143000" y="4937125"/>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t>A.</a:t>
            </a:r>
          </a:p>
        </p:txBody>
      </p:sp>
      <p:pic>
        <p:nvPicPr>
          <p:cNvPr id="3994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850" y="736600"/>
            <a:ext cx="1782763"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3292475"/>
            <a:ext cx="821848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44" name="Rectangle 9"/>
          <p:cNvSpPr>
            <a:spLocks/>
          </p:cNvSpPr>
          <p:nvPr/>
        </p:nvSpPr>
        <p:spPr bwMode="auto">
          <a:xfrm>
            <a:off x="3429000" y="4937125"/>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t>B.</a:t>
            </a:r>
          </a:p>
        </p:txBody>
      </p:sp>
      <p:sp>
        <p:nvSpPr>
          <p:cNvPr id="39945" name="Rectangle 10"/>
          <p:cNvSpPr>
            <a:spLocks/>
          </p:cNvSpPr>
          <p:nvPr/>
        </p:nvSpPr>
        <p:spPr bwMode="auto">
          <a:xfrm>
            <a:off x="5554663" y="4937125"/>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t>C.</a:t>
            </a:r>
          </a:p>
        </p:txBody>
      </p:sp>
      <p:sp>
        <p:nvSpPr>
          <p:cNvPr id="39946" name="Rectangle 11"/>
          <p:cNvSpPr>
            <a:spLocks/>
          </p:cNvSpPr>
          <p:nvPr/>
        </p:nvSpPr>
        <p:spPr bwMode="auto">
          <a:xfrm>
            <a:off x="7750175" y="4937125"/>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t>D.</a:t>
            </a:r>
          </a:p>
        </p:txBody>
      </p:sp>
      <p:sp>
        <p:nvSpPr>
          <p:cNvPr id="39947" name="Rectangle 13"/>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2-19</a:t>
            </a:r>
          </a:p>
        </p:txBody>
      </p:sp>
      <p:pic>
        <p:nvPicPr>
          <p:cNvPr id="39948" name="PRS Question Icon" descr="PRS Question Icon"/>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00731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p:cNvSpPr>
          <p:nvPr/>
        </p:nvSpPr>
        <p:spPr bwMode="auto">
          <a:xfrm>
            <a:off x="558800" y="733425"/>
            <a:ext cx="46640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A graph of position versus time for a basketball player moving down the court appears like so:</a:t>
            </a:r>
          </a:p>
        </p:txBody>
      </p:sp>
      <p:sp>
        <p:nvSpPr>
          <p:cNvPr id="41987" name="Rectangle 4"/>
          <p:cNvSpPr>
            <a:spLocks/>
          </p:cNvSpPr>
          <p:nvPr/>
        </p:nvSpPr>
        <p:spPr bwMode="auto">
          <a:xfrm>
            <a:off x="558800" y="2536825"/>
            <a:ext cx="80930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Which of the following velocity graphs matches the above position graph?</a:t>
            </a:r>
          </a:p>
        </p:txBody>
      </p:sp>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736600"/>
            <a:ext cx="1782763"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9" name="Rectangle 8"/>
          <p:cNvSpPr>
            <a:spLocks/>
          </p:cNvSpPr>
          <p:nvPr/>
        </p:nvSpPr>
        <p:spPr bwMode="auto">
          <a:xfrm>
            <a:off x="558800" y="138113"/>
            <a:ext cx="24574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sp>
        <p:nvSpPr>
          <p:cNvPr id="41990" name="Rectangle 9"/>
          <p:cNvSpPr>
            <a:spLocks/>
          </p:cNvSpPr>
          <p:nvPr/>
        </p:nvSpPr>
        <p:spPr bwMode="auto">
          <a:xfrm>
            <a:off x="1143000" y="4937125"/>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t>A.</a:t>
            </a:r>
          </a:p>
        </p:txBody>
      </p:sp>
      <p:pic>
        <p:nvPicPr>
          <p:cNvPr id="4199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3292475"/>
            <a:ext cx="821848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92" name="Rectangle 11"/>
          <p:cNvSpPr>
            <a:spLocks/>
          </p:cNvSpPr>
          <p:nvPr/>
        </p:nvSpPr>
        <p:spPr bwMode="auto">
          <a:xfrm>
            <a:off x="3429000" y="4937125"/>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t>B.</a:t>
            </a:r>
          </a:p>
        </p:txBody>
      </p:sp>
      <p:sp>
        <p:nvSpPr>
          <p:cNvPr id="41993" name="Rectangle 12"/>
          <p:cNvSpPr>
            <a:spLocks/>
          </p:cNvSpPr>
          <p:nvPr/>
        </p:nvSpPr>
        <p:spPr bwMode="auto">
          <a:xfrm>
            <a:off x="5554663" y="4937125"/>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solidFill>
                  <a:srgbClr val="662A6D"/>
                </a:solidFill>
              </a:rPr>
              <a:t>C.</a:t>
            </a:r>
          </a:p>
        </p:txBody>
      </p:sp>
      <p:sp>
        <p:nvSpPr>
          <p:cNvPr id="41994" name="Rectangle 13"/>
          <p:cNvSpPr>
            <a:spLocks/>
          </p:cNvSpPr>
          <p:nvPr/>
        </p:nvSpPr>
        <p:spPr bwMode="auto">
          <a:xfrm>
            <a:off x="7750175" y="4937125"/>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t>D.</a:t>
            </a:r>
          </a:p>
        </p:txBody>
      </p:sp>
      <p:sp>
        <p:nvSpPr>
          <p:cNvPr id="41995" name="AutoShape 14"/>
          <p:cNvSpPr>
            <a:spLocks noChangeArrowheads="1"/>
          </p:cNvSpPr>
          <p:nvPr/>
        </p:nvSpPr>
        <p:spPr bwMode="auto">
          <a:xfrm>
            <a:off x="4673600" y="3197225"/>
            <a:ext cx="2057400" cy="1738313"/>
          </a:xfrm>
          <a:prstGeom prst="roundRect">
            <a:avLst>
              <a:gd name="adj" fmla="val 16667"/>
            </a:avLst>
          </a:prstGeom>
          <a:noFill/>
          <a:ln w="25400">
            <a:solidFill>
              <a:srgbClr val="73307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1996" name="Rectangle 1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2-20</a:t>
            </a:r>
          </a:p>
        </p:txBody>
      </p:sp>
    </p:spTree>
    <p:extLst>
      <p:ext uri="{BB962C8B-B14F-4D97-AF65-F5344CB8AC3E}">
        <p14:creationId xmlns:p14="http://schemas.microsoft.com/office/powerpoint/2010/main" val="166245881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p:cNvSpPr>
          <p:nvPr/>
        </p:nvSpPr>
        <p:spPr bwMode="auto">
          <a:xfrm>
            <a:off x="129098" y="0"/>
            <a:ext cx="5463665" cy="822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dirty="0"/>
              <a:t>A graph of velocity versus time for a hockey puck shot into a goal appears like so:</a:t>
            </a:r>
          </a:p>
        </p:txBody>
      </p:sp>
      <p:sp>
        <p:nvSpPr>
          <p:cNvPr id="6" name="Rectangle 3"/>
          <p:cNvSpPr>
            <a:spLocks/>
          </p:cNvSpPr>
          <p:nvPr/>
        </p:nvSpPr>
        <p:spPr bwMode="auto">
          <a:xfrm>
            <a:off x="406309" y="2239514"/>
            <a:ext cx="5454650" cy="130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dirty="0"/>
              <a:t>Which of the following position graphs matches the above velocity graph?</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162" y="500711"/>
            <a:ext cx="2309813"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56054"/>
            <a:ext cx="8308975"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10"/>
          <p:cNvSpPr>
            <a:spLocks/>
          </p:cNvSpPr>
          <p:nvPr/>
        </p:nvSpPr>
        <p:spPr bwMode="auto">
          <a:xfrm>
            <a:off x="874713" y="5358126"/>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t>A.</a:t>
            </a:r>
          </a:p>
        </p:txBody>
      </p:sp>
      <p:sp>
        <p:nvSpPr>
          <p:cNvPr id="10" name="Rectangle 11"/>
          <p:cNvSpPr>
            <a:spLocks/>
          </p:cNvSpPr>
          <p:nvPr/>
        </p:nvSpPr>
        <p:spPr bwMode="auto">
          <a:xfrm>
            <a:off x="3160713" y="5358126"/>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t>B.</a:t>
            </a:r>
          </a:p>
        </p:txBody>
      </p:sp>
      <p:sp>
        <p:nvSpPr>
          <p:cNvPr id="11" name="Rectangle 12"/>
          <p:cNvSpPr>
            <a:spLocks/>
          </p:cNvSpPr>
          <p:nvPr/>
        </p:nvSpPr>
        <p:spPr bwMode="auto">
          <a:xfrm>
            <a:off x="5286376" y="5358126"/>
            <a:ext cx="3683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a:t>C.</a:t>
            </a:r>
          </a:p>
        </p:txBody>
      </p:sp>
      <p:sp>
        <p:nvSpPr>
          <p:cNvPr id="12" name="Rectangle 13"/>
          <p:cNvSpPr>
            <a:spLocks/>
          </p:cNvSpPr>
          <p:nvPr/>
        </p:nvSpPr>
        <p:spPr bwMode="auto">
          <a:xfrm>
            <a:off x="7481888" y="5355651"/>
            <a:ext cx="37189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900" b="1" dirty="0"/>
              <a:t>D.</a:t>
            </a:r>
          </a:p>
        </p:txBody>
      </p:sp>
      <p:sp>
        <p:nvSpPr>
          <p:cNvPr id="14" name="Text Placeholder 13"/>
          <p:cNvSpPr>
            <a:spLocks noGrp="1"/>
          </p:cNvSpPr>
          <p:nvPr>
            <p:ph type="body" idx="1"/>
          </p:nvPr>
        </p:nvSpPr>
        <p:spPr>
          <a:xfrm>
            <a:off x="533400" y="5791200"/>
            <a:ext cx="8229600" cy="914399"/>
          </a:xfrm>
        </p:spPr>
        <p:txBody>
          <a:bodyPr>
            <a:normAutofit fontScale="40000" lnSpcReduction="20000"/>
          </a:bodyPr>
          <a:lstStyle/>
          <a:p>
            <a:r>
              <a:rPr lang="en-US" dirty="0" smtClean="0">
                <a:solidFill>
                  <a:schemeClr val="bg1"/>
                </a:solidFill>
              </a:rPr>
              <a:t>A</a:t>
            </a:r>
          </a:p>
          <a:p>
            <a:r>
              <a:rPr lang="en-US" dirty="0" smtClean="0">
                <a:solidFill>
                  <a:schemeClr val="bg1"/>
                </a:solidFill>
              </a:rPr>
              <a:t>B</a:t>
            </a:r>
          </a:p>
          <a:p>
            <a:r>
              <a:rPr lang="en-US" dirty="0" smtClean="0">
                <a:solidFill>
                  <a:schemeClr val="bg1"/>
                </a:solidFill>
              </a:rPr>
              <a:t>C</a:t>
            </a:r>
          </a:p>
          <a:p>
            <a:r>
              <a:rPr lang="en-US" dirty="0">
                <a:solidFill>
                  <a:schemeClr val="bg1"/>
                </a:solidFill>
              </a:rPr>
              <a:t>D</a:t>
            </a:r>
          </a:p>
        </p:txBody>
      </p:sp>
    </p:spTree>
    <p:custDataLst>
      <p:tags r:id="rId1"/>
    </p:custDataLst>
    <p:extLst>
      <p:ext uri="{BB962C8B-B14F-4D97-AF65-F5344CB8AC3E}">
        <p14:creationId xmlns:p14="http://schemas.microsoft.com/office/powerpoint/2010/main" val="312255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3" descr="02_ProbSolvingStrat_00"/>
          <p:cNvPicPr>
            <a:picLocks noChangeAspect="1" noChangeArrowheads="1"/>
          </p:cNvPicPr>
          <p:nvPr/>
        </p:nvPicPr>
        <p:blipFill>
          <a:blip r:embed="rId3">
            <a:extLst>
              <a:ext uri="{28A0092B-C50C-407E-A947-70E740481C1C}">
                <a14:useLocalDpi xmlns:a14="http://schemas.microsoft.com/office/drawing/2010/main" val="0"/>
              </a:ext>
            </a:extLst>
          </a:blip>
          <a:srcRect b="52333"/>
          <a:stretch>
            <a:fillRect/>
          </a:stretch>
        </p:blipFill>
        <p:spPr bwMode="auto">
          <a:xfrm>
            <a:off x="569913" y="569913"/>
            <a:ext cx="802640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1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2-23</a:t>
            </a:r>
          </a:p>
        </p:txBody>
      </p:sp>
    </p:spTree>
    <p:extLst>
      <p:ext uri="{BB962C8B-B14F-4D97-AF65-F5344CB8AC3E}">
        <p14:creationId xmlns:p14="http://schemas.microsoft.com/office/powerpoint/2010/main" val="46460355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02_ProbSolvingStrat_00"/>
          <p:cNvPicPr>
            <a:picLocks noChangeAspect="1" noChangeArrowheads="1"/>
          </p:cNvPicPr>
          <p:nvPr/>
        </p:nvPicPr>
        <p:blipFill>
          <a:blip r:embed="rId3">
            <a:extLst>
              <a:ext uri="{28A0092B-C50C-407E-A947-70E740481C1C}">
                <a14:useLocalDpi xmlns:a14="http://schemas.microsoft.com/office/drawing/2010/main" val="0"/>
              </a:ext>
            </a:extLst>
          </a:blip>
          <a:srcRect t="47122" b="3104"/>
          <a:stretch>
            <a:fillRect/>
          </a:stretch>
        </p:blipFill>
        <p:spPr bwMode="auto">
          <a:xfrm>
            <a:off x="561975" y="646113"/>
            <a:ext cx="803592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4"/>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2-24</a:t>
            </a:r>
          </a:p>
        </p:txBody>
      </p:sp>
    </p:spTree>
    <p:extLst>
      <p:ext uri="{BB962C8B-B14F-4D97-AF65-F5344CB8AC3E}">
        <p14:creationId xmlns:p14="http://schemas.microsoft.com/office/powerpoint/2010/main" val="203647860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ight Triangle 46"/>
          <p:cNvSpPr/>
          <p:nvPr/>
        </p:nvSpPr>
        <p:spPr>
          <a:xfrm flipH="1">
            <a:off x="789144" y="3441757"/>
            <a:ext cx="4140135" cy="23435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929278" y="3448545"/>
            <a:ext cx="1874995" cy="2336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Triangle 48"/>
          <p:cNvSpPr/>
          <p:nvPr/>
        </p:nvSpPr>
        <p:spPr>
          <a:xfrm>
            <a:off x="6805521" y="3494530"/>
            <a:ext cx="1208694" cy="229075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941"/>
            <a:ext cx="8229600" cy="1143000"/>
          </a:xfrm>
        </p:spPr>
        <p:txBody>
          <a:bodyPr>
            <a:normAutofit/>
          </a:bodyPr>
          <a:lstStyle/>
          <a:p>
            <a:r>
              <a:rPr lang="en-US" sz="2800" dirty="0" smtClean="0"/>
              <a:t>What is the area under this curve mean?</a:t>
            </a:r>
            <a:endParaRPr lang="en-US" sz="2800" dirty="0"/>
          </a:p>
        </p:txBody>
      </p:sp>
      <p:cxnSp>
        <p:nvCxnSpPr>
          <p:cNvPr id="4" name="Straight Connector 3"/>
          <p:cNvCxnSpPr/>
          <p:nvPr/>
        </p:nvCxnSpPr>
        <p:spPr>
          <a:xfrm flipH="1" flipV="1">
            <a:off x="6795016" y="3459144"/>
            <a:ext cx="1205984" cy="23261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62000" y="3452617"/>
            <a:ext cx="4158021" cy="233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915169" y="3452617"/>
            <a:ext cx="18666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62000" y="2199026"/>
            <a:ext cx="1424" cy="3668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0375" y="5791200"/>
            <a:ext cx="8150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70612" y="5805425"/>
            <a:ext cx="832279"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t>
            </a:r>
            <a:r>
              <a:rPr lang="en-US" dirty="0" smtClean="0"/>
              <a:t>(time)</a:t>
            </a:r>
            <a:endParaRPr lang="en-US" dirty="0"/>
          </a:p>
        </p:txBody>
      </p:sp>
      <p:cxnSp>
        <p:nvCxnSpPr>
          <p:cNvPr id="14" name="Straight Connector 13"/>
          <p:cNvCxnSpPr/>
          <p:nvPr/>
        </p:nvCxnSpPr>
        <p:spPr>
          <a:xfrm flipH="1">
            <a:off x="762000" y="3906771"/>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62000" y="2998463"/>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62000" y="345261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62000" y="2544309"/>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954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050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146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42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338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434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9530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722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7818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0010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391400" y="56866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461460" y="5835134"/>
            <a:ext cx="301686" cy="369332"/>
          </a:xfrm>
          <a:prstGeom prst="rect">
            <a:avLst/>
          </a:prstGeom>
          <a:noFill/>
        </p:spPr>
        <p:txBody>
          <a:bodyPr wrap="none" rtlCol="0">
            <a:spAutoFit/>
          </a:bodyPr>
          <a:lstStyle/>
          <a:p>
            <a:r>
              <a:rPr lang="en-US" dirty="0" smtClean="0"/>
              <a:t>5</a:t>
            </a:r>
            <a:endParaRPr lang="en-US" dirty="0"/>
          </a:p>
        </p:txBody>
      </p:sp>
      <p:sp>
        <p:nvSpPr>
          <p:cNvPr id="31" name="TextBox 30"/>
          <p:cNvSpPr txBox="1"/>
          <p:nvPr/>
        </p:nvSpPr>
        <p:spPr>
          <a:xfrm>
            <a:off x="6481732" y="5906431"/>
            <a:ext cx="418704" cy="369332"/>
          </a:xfrm>
          <a:prstGeom prst="rect">
            <a:avLst/>
          </a:prstGeom>
          <a:noFill/>
        </p:spPr>
        <p:txBody>
          <a:bodyPr wrap="none" rtlCol="0">
            <a:spAutoFit/>
          </a:bodyPr>
          <a:lstStyle/>
          <a:p>
            <a:r>
              <a:rPr lang="en-US" dirty="0" smtClean="0"/>
              <a:t>10</a:t>
            </a:r>
            <a:endParaRPr lang="en-US" dirty="0"/>
          </a:p>
        </p:txBody>
      </p:sp>
      <p:sp>
        <p:nvSpPr>
          <p:cNvPr id="32" name="TextBox 31"/>
          <p:cNvSpPr txBox="1"/>
          <p:nvPr/>
        </p:nvSpPr>
        <p:spPr>
          <a:xfrm>
            <a:off x="201729" y="1684830"/>
            <a:ext cx="1121974" cy="523220"/>
          </a:xfrm>
          <a:prstGeom prst="rect">
            <a:avLst/>
          </a:prstGeom>
          <a:noFill/>
        </p:spPr>
        <p:txBody>
          <a:bodyPr wrap="none" rtlCol="0">
            <a:spAutoFit/>
          </a:bodyPr>
          <a:lstStyle/>
          <a:p>
            <a:r>
              <a:rPr lang="en-US" sz="2800" i="1" dirty="0" smtClean="0">
                <a:latin typeface="Times New Roman" panose="02020603050405020304" pitchFamily="18" charset="0"/>
                <a:cs typeface="Times New Roman" panose="02020603050405020304" pitchFamily="18" charset="0"/>
              </a:rPr>
              <a:t>v</a:t>
            </a:r>
            <a:r>
              <a:rPr lang="en-US" sz="2800" dirty="0" smtClean="0"/>
              <a:t>(m/s)</a:t>
            </a:r>
            <a:endParaRPr lang="en-US" sz="2800" dirty="0"/>
          </a:p>
        </p:txBody>
      </p:sp>
      <p:cxnSp>
        <p:nvCxnSpPr>
          <p:cNvPr id="33" name="Straight Connector 32"/>
          <p:cNvCxnSpPr/>
          <p:nvPr/>
        </p:nvCxnSpPr>
        <p:spPr>
          <a:xfrm flipH="1">
            <a:off x="762000" y="4815081"/>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62000" y="5269236"/>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62000" y="4360926"/>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51055" y="3267951"/>
            <a:ext cx="301686" cy="369332"/>
          </a:xfrm>
          <a:prstGeom prst="rect">
            <a:avLst/>
          </a:prstGeom>
          <a:noFill/>
        </p:spPr>
        <p:txBody>
          <a:bodyPr wrap="none" rtlCol="0">
            <a:spAutoFit/>
          </a:bodyPr>
          <a:lstStyle/>
          <a:p>
            <a:r>
              <a:rPr lang="en-US" dirty="0" smtClean="0"/>
              <a:t>5</a:t>
            </a:r>
            <a:endParaRPr lang="en-US" dirty="0"/>
          </a:p>
        </p:txBody>
      </p:sp>
      <p:sp>
        <p:nvSpPr>
          <p:cNvPr id="55" name="TextBox 54"/>
          <p:cNvSpPr txBox="1"/>
          <p:nvPr/>
        </p:nvSpPr>
        <p:spPr>
          <a:xfrm>
            <a:off x="3048000" y="2176028"/>
            <a:ext cx="4590680" cy="523220"/>
          </a:xfrm>
          <a:prstGeom prst="rect">
            <a:avLst/>
          </a:prstGeom>
          <a:noFill/>
        </p:spPr>
        <p:txBody>
          <a:bodyPr wrap="none" rtlCol="0">
            <a:spAutoFit/>
          </a:bodyPr>
          <a:lstStyle/>
          <a:p>
            <a:r>
              <a:rPr lang="en-US" sz="2800" dirty="0" smtClean="0"/>
              <a:t>Triangle + Rectangle + Triangle</a:t>
            </a:r>
            <a:endParaRPr lang="en-US" sz="2800" dirty="0"/>
          </a:p>
        </p:txBody>
      </p:sp>
    </p:spTree>
    <p:extLst>
      <p:ext uri="{BB962C8B-B14F-4D97-AF65-F5344CB8AC3E}">
        <p14:creationId xmlns:p14="http://schemas.microsoft.com/office/powerpoint/2010/main" val="358556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ight Triangle 46"/>
          <p:cNvSpPr/>
          <p:nvPr/>
        </p:nvSpPr>
        <p:spPr>
          <a:xfrm flipH="1">
            <a:off x="709769" y="3898957"/>
            <a:ext cx="4140135" cy="23435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849903" y="3905745"/>
            <a:ext cx="1874995" cy="2336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Triangle 48"/>
          <p:cNvSpPr/>
          <p:nvPr/>
        </p:nvSpPr>
        <p:spPr>
          <a:xfrm>
            <a:off x="6726146" y="3951730"/>
            <a:ext cx="1208694" cy="229075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941"/>
            <a:ext cx="8229600" cy="1143000"/>
          </a:xfrm>
        </p:spPr>
        <p:txBody>
          <a:bodyPr>
            <a:normAutofit/>
          </a:bodyPr>
          <a:lstStyle/>
          <a:p>
            <a:r>
              <a:rPr lang="en-US" sz="2800" dirty="0" smtClean="0"/>
              <a:t>What is the area under this curve mean?</a:t>
            </a:r>
            <a:endParaRPr lang="en-US" sz="2800" dirty="0"/>
          </a:p>
        </p:txBody>
      </p:sp>
      <p:cxnSp>
        <p:nvCxnSpPr>
          <p:cNvPr id="4" name="Straight Connector 3"/>
          <p:cNvCxnSpPr/>
          <p:nvPr/>
        </p:nvCxnSpPr>
        <p:spPr>
          <a:xfrm flipH="1" flipV="1">
            <a:off x="6715641" y="3916344"/>
            <a:ext cx="1205984" cy="23261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682625" y="3909817"/>
            <a:ext cx="4158021" cy="233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835794" y="3909817"/>
            <a:ext cx="18666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82625" y="2656226"/>
            <a:ext cx="1424" cy="3668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81000" y="6248400"/>
            <a:ext cx="8150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91237" y="6262625"/>
            <a:ext cx="832279"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t>
            </a:r>
            <a:r>
              <a:rPr lang="en-US" dirty="0" smtClean="0"/>
              <a:t>(time)</a:t>
            </a:r>
            <a:endParaRPr lang="en-US" dirty="0"/>
          </a:p>
        </p:txBody>
      </p:sp>
      <p:cxnSp>
        <p:nvCxnSpPr>
          <p:cNvPr id="14" name="Straight Connector 13"/>
          <p:cNvCxnSpPr/>
          <p:nvPr/>
        </p:nvCxnSpPr>
        <p:spPr>
          <a:xfrm flipH="1">
            <a:off x="682625" y="4363971"/>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82625" y="3455663"/>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82625" y="390981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82625" y="3001509"/>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16025" y="61438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825625" y="61438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35225" y="61438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44825" y="61438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54425" y="61438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64025" y="61438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73625" y="61438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483225" y="61438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92825" y="61438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702425" y="61438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921625" y="61438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312025" y="61438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82085" y="6292334"/>
            <a:ext cx="301686" cy="369332"/>
          </a:xfrm>
          <a:prstGeom prst="rect">
            <a:avLst/>
          </a:prstGeom>
          <a:noFill/>
        </p:spPr>
        <p:txBody>
          <a:bodyPr wrap="none" rtlCol="0">
            <a:spAutoFit/>
          </a:bodyPr>
          <a:lstStyle/>
          <a:p>
            <a:r>
              <a:rPr lang="en-US" dirty="0" smtClean="0"/>
              <a:t>5</a:t>
            </a:r>
            <a:endParaRPr lang="en-US" dirty="0"/>
          </a:p>
        </p:txBody>
      </p:sp>
      <p:sp>
        <p:nvSpPr>
          <p:cNvPr id="31" name="TextBox 30"/>
          <p:cNvSpPr txBox="1"/>
          <p:nvPr/>
        </p:nvSpPr>
        <p:spPr>
          <a:xfrm>
            <a:off x="6402357" y="6363631"/>
            <a:ext cx="418704" cy="369332"/>
          </a:xfrm>
          <a:prstGeom prst="rect">
            <a:avLst/>
          </a:prstGeom>
          <a:noFill/>
        </p:spPr>
        <p:txBody>
          <a:bodyPr wrap="none" rtlCol="0">
            <a:spAutoFit/>
          </a:bodyPr>
          <a:lstStyle/>
          <a:p>
            <a:r>
              <a:rPr lang="en-US" dirty="0" smtClean="0"/>
              <a:t>10</a:t>
            </a:r>
            <a:endParaRPr lang="en-US" dirty="0"/>
          </a:p>
        </p:txBody>
      </p:sp>
      <p:sp>
        <p:nvSpPr>
          <p:cNvPr id="32" name="TextBox 31"/>
          <p:cNvSpPr txBox="1"/>
          <p:nvPr/>
        </p:nvSpPr>
        <p:spPr>
          <a:xfrm>
            <a:off x="122354" y="2142030"/>
            <a:ext cx="1121974" cy="523220"/>
          </a:xfrm>
          <a:prstGeom prst="rect">
            <a:avLst/>
          </a:prstGeom>
          <a:noFill/>
        </p:spPr>
        <p:txBody>
          <a:bodyPr wrap="none" rtlCol="0">
            <a:spAutoFit/>
          </a:bodyPr>
          <a:lstStyle/>
          <a:p>
            <a:r>
              <a:rPr lang="en-US" sz="2800" i="1" dirty="0" smtClean="0">
                <a:latin typeface="Times New Roman" panose="02020603050405020304" pitchFamily="18" charset="0"/>
                <a:cs typeface="Times New Roman" panose="02020603050405020304" pitchFamily="18" charset="0"/>
              </a:rPr>
              <a:t>v</a:t>
            </a:r>
            <a:r>
              <a:rPr lang="en-US" sz="2800" dirty="0" smtClean="0"/>
              <a:t>(m/s)</a:t>
            </a:r>
            <a:endParaRPr lang="en-US" sz="2800" dirty="0"/>
          </a:p>
        </p:txBody>
      </p:sp>
      <p:cxnSp>
        <p:nvCxnSpPr>
          <p:cNvPr id="33" name="Straight Connector 32"/>
          <p:cNvCxnSpPr/>
          <p:nvPr/>
        </p:nvCxnSpPr>
        <p:spPr>
          <a:xfrm flipH="1">
            <a:off x="682625" y="5272281"/>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82625" y="5726436"/>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82625" y="4818126"/>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71680" y="3725151"/>
            <a:ext cx="301686" cy="369332"/>
          </a:xfrm>
          <a:prstGeom prst="rect">
            <a:avLst/>
          </a:prstGeom>
          <a:noFill/>
        </p:spPr>
        <p:txBody>
          <a:bodyPr wrap="none" rtlCol="0">
            <a:spAutoFit/>
          </a:bodyPr>
          <a:lstStyle/>
          <a:p>
            <a:r>
              <a:rPr lang="en-US" dirty="0" smtClean="0"/>
              <a:t>5</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044825" y="888085"/>
                <a:ext cx="3216330" cy="7184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ox>
                        <m:boxPr>
                          <m:ctrlPr>
                            <a:rPr lang="en-US" sz="4000" i="1" smtClean="0">
                              <a:latin typeface="Cambria Math" panose="02040503050406030204" pitchFamily="18" charset="0"/>
                            </a:rPr>
                          </m:ctrlPr>
                        </m:boxPr>
                        <m:e>
                          <m:argPr>
                            <m:argSz m:val="-1"/>
                          </m:argPr>
                          <m:f>
                            <m:fPr>
                              <m:ctrlPr>
                                <a:rPr lang="en-US" sz="400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2</m:t>
                              </m:r>
                            </m:den>
                          </m:f>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𝑏</m:t>
                              </m:r>
                            </m:e>
                            <m:sub>
                              <m:r>
                                <a:rPr lang="en-US" sz="4000" b="0" i="1" smtClean="0">
                                  <a:latin typeface="Cambria Math" panose="02040503050406030204" pitchFamily="18" charset="0"/>
                                </a:rPr>
                                <m:t>1</m:t>
                              </m:r>
                            </m:sub>
                          </m:sSub>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h</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r>
                            <a:rPr lang="en-US" sz="4000" b="0" i="1" smtClean="0">
                              <a:latin typeface="Cambria Math" panose="02040503050406030204" pitchFamily="18" charset="0"/>
                            </a:rPr>
                            <m:t>𝑙𝑤</m:t>
                          </m:r>
                          <m:r>
                            <a:rPr lang="en-US" sz="4000" b="0" i="1" smtClean="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2</m:t>
                              </m:r>
                            </m:den>
                          </m:f>
                          <m:sSub>
                            <m:sSubPr>
                              <m:ctrlPr>
                                <a:rPr lang="en-US" sz="4000" i="1">
                                  <a:latin typeface="Cambria Math" panose="02040503050406030204" pitchFamily="18" charset="0"/>
                                </a:rPr>
                              </m:ctrlPr>
                            </m:sSubPr>
                            <m:e>
                              <m:r>
                                <a:rPr lang="en-US" sz="4000" i="1">
                                  <a:latin typeface="Cambria Math" panose="02040503050406030204" pitchFamily="18" charset="0"/>
                                </a:rPr>
                                <m:t>𝑏</m:t>
                              </m:r>
                            </m:e>
                            <m:sub>
                              <m:r>
                                <a:rPr lang="en-US" sz="4000" b="0" i="1" smtClean="0">
                                  <a:latin typeface="Cambria Math" panose="02040503050406030204" pitchFamily="18" charset="0"/>
                                </a:rPr>
                                <m:t>2</m:t>
                              </m:r>
                            </m:sub>
                          </m:sSub>
                          <m:sSub>
                            <m:sSubPr>
                              <m:ctrlPr>
                                <a:rPr lang="en-US" sz="4000" i="1">
                                  <a:latin typeface="Cambria Math" panose="02040503050406030204" pitchFamily="18" charset="0"/>
                                </a:rPr>
                              </m:ctrlPr>
                            </m:sSubPr>
                            <m:e>
                              <m:r>
                                <a:rPr lang="en-US" sz="4000" i="1">
                                  <a:latin typeface="Cambria Math" panose="02040503050406030204" pitchFamily="18" charset="0"/>
                                </a:rPr>
                                <m:t>h</m:t>
                              </m:r>
                            </m:e>
                            <m:sub>
                              <m:r>
                                <a:rPr lang="en-US" sz="4000" b="0" i="1" smtClean="0">
                                  <a:latin typeface="Cambria Math" panose="02040503050406030204" pitchFamily="18" charset="0"/>
                                </a:rPr>
                                <m:t>2</m:t>
                              </m:r>
                            </m:sub>
                          </m:sSub>
                        </m:e>
                      </m:box>
                    </m:oMath>
                  </m:oMathPara>
                </a14:m>
                <a:endParaRPr lang="en-US" sz="4000" dirty="0"/>
              </a:p>
            </p:txBody>
          </p:sp>
        </mc:Choice>
        <mc:Fallback xmlns="">
          <p:sp>
            <p:nvSpPr>
              <p:cNvPr id="3" name="TextBox 2"/>
              <p:cNvSpPr txBox="1">
                <a:spLocks noRot="1" noChangeAspect="1" noMove="1" noResize="1" noEditPoints="1" noAdjustHandles="1" noChangeArrowheads="1" noChangeShapeType="1" noTextEdit="1"/>
              </p:cNvSpPr>
              <p:nvPr/>
            </p:nvSpPr>
            <p:spPr>
              <a:xfrm>
                <a:off x="3044825" y="888085"/>
                <a:ext cx="3216330" cy="718402"/>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779836" y="1936764"/>
                <a:ext cx="4281620" cy="6568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ox>
                        <m:boxPr>
                          <m:ctrlPr>
                            <a:rPr lang="en-US" sz="3600" i="1" smtClean="0">
                              <a:latin typeface="Cambria Math" panose="02040503050406030204" pitchFamily="18" charset="0"/>
                            </a:rPr>
                          </m:ctrlPr>
                        </m:boxPr>
                        <m:e>
                          <m:argPr>
                            <m:argSz m:val="-1"/>
                          </m:argPr>
                          <m:f>
                            <m:fPr>
                              <m:ctrlPr>
                                <a:rPr lang="en-US" sz="360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2</m:t>
                              </m:r>
                            </m:den>
                          </m:f>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5</m:t>
                          </m:r>
                          <m:f>
                            <m:fPr>
                              <m:ctrlPr>
                                <a:rPr lang="en-US" sz="3600" b="0" i="1" smtClean="0">
                                  <a:latin typeface="Cambria Math" panose="02040503050406030204" pitchFamily="18" charset="0"/>
                                  <a:ea typeface="Cambria Math" panose="02040503050406030204" pitchFamily="18" charset="0"/>
                                </a:rPr>
                              </m:ctrlPr>
                            </m:fPr>
                            <m:num>
                              <m:r>
                                <m:rPr>
                                  <m:nor/>
                                </m:rPr>
                                <a:rPr lang="en-US" sz="3600" b="0" i="0" smtClean="0">
                                  <a:latin typeface="Cambria Math" panose="02040503050406030204" pitchFamily="18" charset="0"/>
                                  <a:ea typeface="Cambria Math" panose="02040503050406030204" pitchFamily="18" charset="0"/>
                                </a:rPr>
                                <m:t>m</m:t>
                              </m:r>
                            </m:num>
                            <m:den>
                              <m:r>
                                <m:rPr>
                                  <m:nor/>
                                </m:rPr>
                                <a:rPr lang="en-US" sz="3600" b="0" i="0" smtClean="0">
                                  <a:latin typeface="Cambria Math" panose="02040503050406030204" pitchFamily="18" charset="0"/>
                                  <a:ea typeface="Cambria Math" panose="02040503050406030204" pitchFamily="18" charset="0"/>
                                </a:rPr>
                                <m:t>s</m:t>
                              </m:r>
                            </m:den>
                          </m:f>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5</m:t>
                          </m:r>
                          <m:r>
                            <m:rPr>
                              <m:nor/>
                            </m:rPr>
                            <a:rPr lang="en-US" sz="3600" b="0" i="0" smtClean="0">
                              <a:latin typeface="Cambria Math" panose="02040503050406030204" pitchFamily="18" charset="0"/>
                              <a:ea typeface="Cambria Math" panose="02040503050406030204" pitchFamily="18" charset="0"/>
                            </a:rPr>
                            <m:t>s</m:t>
                          </m:r>
                          <m:r>
                            <a:rPr lang="en-US" sz="3600" b="0" i="1" smtClean="0">
                              <a:latin typeface="Cambria Math" panose="02040503050406030204" pitchFamily="18" charset="0"/>
                            </a:rPr>
                            <m:t>+5</m:t>
                          </m:r>
                          <m:r>
                            <m:rPr>
                              <m:nor/>
                            </m:rPr>
                            <a:rPr lang="en-US" sz="3600" b="0" i="0" smtClean="0">
                              <a:latin typeface="Cambria Math" panose="02040503050406030204" pitchFamily="18" charset="0"/>
                            </a:rPr>
                            <m:t>s</m:t>
                          </m:r>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rPr>
                            <m:t>3</m:t>
                          </m:r>
                          <m:f>
                            <m:fPr>
                              <m:ctrlPr>
                                <a:rPr lang="en-US" sz="3600" b="0" i="1" smtClean="0">
                                  <a:latin typeface="Cambria Math" panose="02040503050406030204" pitchFamily="18" charset="0"/>
                                </a:rPr>
                              </m:ctrlPr>
                            </m:fPr>
                            <m:num>
                              <m:r>
                                <m:rPr>
                                  <m:nor/>
                                </m:rPr>
                                <a:rPr lang="en-US" sz="3600" b="0" i="0" smtClean="0">
                                  <a:latin typeface="Cambria Math" panose="02040503050406030204" pitchFamily="18" charset="0"/>
                                </a:rPr>
                                <m:t>m</m:t>
                              </m:r>
                            </m:num>
                            <m:den>
                              <m:r>
                                <m:rPr>
                                  <m:nor/>
                                </m:rPr>
                                <a:rPr lang="en-US" sz="3600" b="0" i="0" smtClean="0">
                                  <a:latin typeface="Cambria Math" panose="02040503050406030204" pitchFamily="18" charset="0"/>
                                </a:rPr>
                                <m:t>s</m:t>
                              </m:r>
                            </m:den>
                          </m:f>
                          <m:r>
                            <a:rPr lang="en-US" sz="3600" b="0" i="1" smtClean="0">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f>
                            <m:fPr>
                              <m:ctrlPr>
                                <a:rPr lang="en-US" sz="3600" i="1">
                                  <a:latin typeface="Cambria Math" panose="02040503050406030204" pitchFamily="18" charset="0"/>
                                  <a:ea typeface="Cambria Math" panose="02040503050406030204" pitchFamily="18" charset="0"/>
                                </a:rPr>
                              </m:ctrlPr>
                            </m:fPr>
                            <m:num>
                              <m:r>
                                <m:rPr>
                                  <m:nor/>
                                </m:rPr>
                                <a:rPr lang="en-US" sz="3600">
                                  <a:latin typeface="Cambria Math" panose="02040503050406030204" pitchFamily="18" charset="0"/>
                                  <a:ea typeface="Cambria Math" panose="02040503050406030204" pitchFamily="18" charset="0"/>
                                </a:rPr>
                                <m:t>m</m:t>
                              </m:r>
                            </m:num>
                            <m:den>
                              <m:r>
                                <m:rPr>
                                  <m:nor/>
                                </m:rPr>
                                <a:rPr lang="en-US" sz="3600">
                                  <a:latin typeface="Cambria Math" panose="02040503050406030204" pitchFamily="18" charset="0"/>
                                  <a:ea typeface="Cambria Math" panose="02040503050406030204" pitchFamily="18" charset="0"/>
                                </a:rPr>
                                <m:t>s</m:t>
                              </m:r>
                            </m:den>
                          </m:f>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5</m:t>
                          </m:r>
                          <m:r>
                            <m:rPr>
                              <m:nor/>
                            </m:rPr>
                            <a:rPr lang="en-US" sz="3600">
                              <a:latin typeface="Cambria Math" panose="02040503050406030204" pitchFamily="18" charset="0"/>
                              <a:ea typeface="Cambria Math" panose="02040503050406030204" pitchFamily="18" charset="0"/>
                            </a:rPr>
                            <m:t>s</m:t>
                          </m:r>
                        </m:e>
                      </m:box>
                    </m:oMath>
                  </m:oMathPara>
                </a14:m>
                <a:endParaRPr lang="en-US" sz="3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2779836" y="1936764"/>
                <a:ext cx="4281620" cy="656846"/>
              </a:xfrm>
              <a:prstGeom prst="rect">
                <a:avLst/>
              </a:prstGeom>
              <a:blipFill rotWithShape="0">
                <a:blip r:embed="rId3"/>
                <a:stretch>
                  <a:fillRect b="-935"/>
                </a:stretch>
              </a:blipFill>
            </p:spPr>
            <p:txBody>
              <a:bodyPr/>
              <a:lstStyle/>
              <a:p>
                <a:r>
                  <a:rPr lang="en-US">
                    <a:noFill/>
                  </a:rPr>
                  <a:t> </a:t>
                </a:r>
              </a:p>
            </p:txBody>
          </p:sp>
        </mc:Fallback>
      </mc:AlternateContent>
      <p:sp>
        <p:nvSpPr>
          <p:cNvPr id="7" name="TextBox 6"/>
          <p:cNvSpPr txBox="1"/>
          <p:nvPr/>
        </p:nvSpPr>
        <p:spPr>
          <a:xfrm>
            <a:off x="2277944" y="3091635"/>
            <a:ext cx="5409494" cy="584775"/>
          </a:xfrm>
          <a:prstGeom prst="rect">
            <a:avLst/>
          </a:prstGeom>
          <a:noFill/>
        </p:spPr>
        <p:txBody>
          <a:bodyPr wrap="none" rtlCol="0">
            <a:spAutoFit/>
          </a:bodyPr>
          <a:lstStyle/>
          <a:p>
            <a:r>
              <a:rPr lang="en-US" sz="3200" dirty="0" smtClean="0"/>
              <a:t>What units do we end up with?</a:t>
            </a:r>
            <a:endParaRPr lang="en-US" sz="3200" dirty="0"/>
          </a:p>
        </p:txBody>
      </p:sp>
    </p:spTree>
    <p:extLst>
      <p:ext uri="{BB962C8B-B14F-4D97-AF65-F5344CB8AC3E}">
        <p14:creationId xmlns:p14="http://schemas.microsoft.com/office/powerpoint/2010/main" val="28244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p:cNvSpPr>
          <p:nvPr/>
        </p:nvSpPr>
        <p:spPr bwMode="auto">
          <a:xfrm>
            <a:off x="558800"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Reading Quiz </a:t>
            </a:r>
          </a:p>
        </p:txBody>
      </p:sp>
      <p:sp>
        <p:nvSpPr>
          <p:cNvPr id="21507" name="Rectangle 3"/>
          <p:cNvSpPr>
            <a:spLocks/>
          </p:cNvSpPr>
          <p:nvPr/>
        </p:nvSpPr>
        <p:spPr bwMode="auto">
          <a:xfrm>
            <a:off x="571500" y="822325"/>
            <a:ext cx="7877175"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07988" indent="-407988" algn="r" defTabSz="822325">
              <a:defRPr sz="2400">
                <a:solidFill>
                  <a:schemeClr val="tx1"/>
                </a:solidFill>
                <a:latin typeface="Arial" panose="020B0604020202020204" pitchFamily="34" charset="0"/>
                <a:cs typeface="Arial" panose="020B0604020202020204" pitchFamily="34" charset="0"/>
              </a:defRPr>
            </a:lvl1pPr>
            <a:lvl2pPr marL="1017588" indent="-420688" algn="r" defTabSz="822325">
              <a:defRPr sz="2400">
                <a:solidFill>
                  <a:schemeClr val="tx1"/>
                </a:solidFill>
                <a:latin typeface="Arial" panose="020B0604020202020204" pitchFamily="34" charset="0"/>
                <a:cs typeface="Arial" panose="020B0604020202020204" pitchFamily="34" charset="0"/>
              </a:defRPr>
            </a:lvl2pPr>
            <a:lvl3pPr marL="1289050" indent="-206375" algn="r" defTabSz="822325">
              <a:defRPr sz="2400">
                <a:solidFill>
                  <a:schemeClr val="tx1"/>
                </a:solidFill>
                <a:latin typeface="Arial" panose="020B0604020202020204" pitchFamily="34" charset="0"/>
                <a:cs typeface="Arial" panose="020B0604020202020204" pitchFamily="34" charset="0"/>
              </a:defRPr>
            </a:lvl3pPr>
            <a:lvl4pPr marL="1597025" indent="-204788" algn="r" defTabSz="822325">
              <a:defRPr sz="2400">
                <a:solidFill>
                  <a:schemeClr val="tx1"/>
                </a:solidFill>
                <a:latin typeface="Arial" panose="020B0604020202020204" pitchFamily="34" charset="0"/>
                <a:cs typeface="Arial" panose="020B0604020202020204" pitchFamily="34" charset="0"/>
              </a:defRPr>
            </a:lvl4pPr>
            <a:lvl5pPr marL="1906588" indent="-206375" algn="r" defTabSz="822325">
              <a:defRPr sz="2400">
                <a:solidFill>
                  <a:schemeClr val="tx1"/>
                </a:solidFill>
                <a:latin typeface="Arial" panose="020B0604020202020204" pitchFamily="34" charset="0"/>
                <a:cs typeface="Arial" panose="020B0604020202020204" pitchFamily="34" charset="0"/>
              </a:defRPr>
            </a:lvl5pPr>
            <a:lvl6pPr marL="2363788"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820988"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278188"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735388"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lnSpc>
                <a:spcPct val="70000"/>
              </a:lnSpc>
              <a:spcBef>
                <a:spcPts val="1075"/>
              </a:spcBef>
              <a:buFont typeface="Arial" panose="020B0604020202020204" pitchFamily="34" charset="0"/>
              <a:buAutoNum type="arabicPeriod" startAt="2"/>
            </a:pPr>
            <a:r>
              <a:rPr lang="en-US" altLang="en-US" sz="2200"/>
              <a:t>The area under a velocity-versus-time graph of an object is</a:t>
            </a:r>
          </a:p>
          <a:p>
            <a:pPr lvl="1" algn="l" eaLnBrk="1" hangingPunct="1">
              <a:lnSpc>
                <a:spcPct val="70000"/>
              </a:lnSpc>
              <a:spcBef>
                <a:spcPts val="1075"/>
              </a:spcBef>
              <a:buFont typeface="Arial" panose="020B0604020202020204" pitchFamily="34" charset="0"/>
              <a:buAutoNum type="alphaUcPeriod"/>
            </a:pPr>
            <a:r>
              <a:rPr lang="en-US" altLang="en-US" sz="2200"/>
              <a:t>the object’s speed at that point.</a:t>
            </a:r>
          </a:p>
          <a:p>
            <a:pPr lvl="1" algn="l" eaLnBrk="1" hangingPunct="1">
              <a:lnSpc>
                <a:spcPct val="70000"/>
              </a:lnSpc>
              <a:spcBef>
                <a:spcPts val="1075"/>
              </a:spcBef>
              <a:buFont typeface="Arial" panose="020B0604020202020204" pitchFamily="34" charset="0"/>
              <a:buAutoNum type="alphaUcPeriod"/>
            </a:pPr>
            <a:r>
              <a:rPr lang="en-US" altLang="en-US" sz="2200"/>
              <a:t>the object’s acceleration at that point.</a:t>
            </a:r>
          </a:p>
          <a:p>
            <a:pPr lvl="1" algn="l" eaLnBrk="1" hangingPunct="1">
              <a:lnSpc>
                <a:spcPct val="70000"/>
              </a:lnSpc>
              <a:spcBef>
                <a:spcPts val="1075"/>
              </a:spcBef>
              <a:buFont typeface="Arial" panose="020B0604020202020204" pitchFamily="34" charset="0"/>
              <a:buNone/>
            </a:pPr>
            <a:r>
              <a:rPr lang="en-US" altLang="en-US" sz="2200"/>
              <a:t>C.	the distance traveled by the object.</a:t>
            </a:r>
          </a:p>
          <a:p>
            <a:pPr lvl="1" algn="l" eaLnBrk="1" hangingPunct="1">
              <a:lnSpc>
                <a:spcPct val="70000"/>
              </a:lnSpc>
              <a:spcBef>
                <a:spcPts val="1075"/>
              </a:spcBef>
            </a:pPr>
            <a:r>
              <a:rPr lang="en-US" altLang="en-US" sz="2200"/>
              <a:t>D. 	the displacement of the object.</a:t>
            </a:r>
          </a:p>
          <a:p>
            <a:pPr lvl="1" algn="l" eaLnBrk="1" hangingPunct="1">
              <a:lnSpc>
                <a:spcPct val="70000"/>
              </a:lnSpc>
              <a:spcBef>
                <a:spcPts val="1075"/>
              </a:spcBef>
            </a:pPr>
            <a:r>
              <a:rPr lang="en-US" altLang="en-US" sz="2200"/>
              <a:t>E. 	This topic was not covered in this chapter.</a:t>
            </a:r>
          </a:p>
        </p:txBody>
      </p:sp>
      <p:sp>
        <p:nvSpPr>
          <p:cNvPr id="21508" name="Rectangle 5"/>
          <p:cNvSpPr>
            <a:spLocks/>
          </p:cNvSpPr>
          <p:nvPr/>
        </p:nvSpPr>
        <p:spPr bwMode="auto">
          <a:xfrm>
            <a:off x="8250238" y="6524625"/>
            <a:ext cx="866775"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2-9</a:t>
            </a:r>
          </a:p>
        </p:txBody>
      </p:sp>
      <p:pic>
        <p:nvPicPr>
          <p:cNvPr id="21509" name="PRS Question Icon" descr="PRS Question Icon"/>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36595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p:cNvSpPr>
          <p:nvPr/>
        </p:nvSpPr>
        <p:spPr bwMode="auto">
          <a:xfrm>
            <a:off x="558800" y="138113"/>
            <a:ext cx="24574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sp>
        <p:nvSpPr>
          <p:cNvPr id="23555" name="Rectangle 5"/>
          <p:cNvSpPr>
            <a:spLocks/>
          </p:cNvSpPr>
          <p:nvPr/>
        </p:nvSpPr>
        <p:spPr bwMode="auto">
          <a:xfrm>
            <a:off x="571500" y="822325"/>
            <a:ext cx="7877175"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07988" indent="-407988" algn="r" defTabSz="822325">
              <a:defRPr sz="2400">
                <a:solidFill>
                  <a:schemeClr val="tx1"/>
                </a:solidFill>
                <a:latin typeface="Arial" panose="020B0604020202020204" pitchFamily="34" charset="0"/>
                <a:cs typeface="Arial" panose="020B0604020202020204" pitchFamily="34" charset="0"/>
              </a:defRPr>
            </a:lvl1pPr>
            <a:lvl2pPr marL="1017588" indent="-420688" algn="r" defTabSz="822325">
              <a:defRPr sz="2400">
                <a:solidFill>
                  <a:schemeClr val="tx1"/>
                </a:solidFill>
                <a:latin typeface="Arial" panose="020B0604020202020204" pitchFamily="34" charset="0"/>
                <a:cs typeface="Arial" panose="020B0604020202020204" pitchFamily="34" charset="0"/>
              </a:defRPr>
            </a:lvl2pPr>
            <a:lvl3pPr marL="1289050" indent="-206375" algn="r" defTabSz="822325">
              <a:defRPr sz="2400">
                <a:solidFill>
                  <a:schemeClr val="tx1"/>
                </a:solidFill>
                <a:latin typeface="Arial" panose="020B0604020202020204" pitchFamily="34" charset="0"/>
                <a:cs typeface="Arial" panose="020B0604020202020204" pitchFamily="34" charset="0"/>
              </a:defRPr>
            </a:lvl3pPr>
            <a:lvl4pPr marL="1597025" indent="-204788" algn="r" defTabSz="822325">
              <a:defRPr sz="2400">
                <a:solidFill>
                  <a:schemeClr val="tx1"/>
                </a:solidFill>
                <a:latin typeface="Arial" panose="020B0604020202020204" pitchFamily="34" charset="0"/>
                <a:cs typeface="Arial" panose="020B0604020202020204" pitchFamily="34" charset="0"/>
              </a:defRPr>
            </a:lvl4pPr>
            <a:lvl5pPr marL="1906588" indent="-206375" algn="r" defTabSz="822325">
              <a:defRPr sz="2400">
                <a:solidFill>
                  <a:schemeClr val="tx1"/>
                </a:solidFill>
                <a:latin typeface="Arial" panose="020B0604020202020204" pitchFamily="34" charset="0"/>
                <a:cs typeface="Arial" panose="020B0604020202020204" pitchFamily="34" charset="0"/>
              </a:defRPr>
            </a:lvl5pPr>
            <a:lvl6pPr marL="2363788"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820988"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278188"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735388"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lnSpc>
                <a:spcPct val="70000"/>
              </a:lnSpc>
              <a:spcBef>
                <a:spcPts val="1075"/>
              </a:spcBef>
              <a:buFont typeface="Arial" panose="020B0604020202020204" pitchFamily="34" charset="0"/>
              <a:buAutoNum type="arabicPeriod" startAt="2"/>
            </a:pPr>
            <a:r>
              <a:rPr lang="en-US" altLang="en-US" sz="2200"/>
              <a:t>The area under a velocity-versus-time graph of an object is</a:t>
            </a:r>
          </a:p>
          <a:p>
            <a:pPr lvl="1" algn="l" eaLnBrk="1" hangingPunct="1">
              <a:lnSpc>
                <a:spcPct val="70000"/>
              </a:lnSpc>
              <a:spcBef>
                <a:spcPts val="1075"/>
              </a:spcBef>
              <a:buFont typeface="Arial" panose="020B0604020202020204" pitchFamily="34" charset="0"/>
              <a:buAutoNum type="alphaUcPeriod"/>
            </a:pPr>
            <a:r>
              <a:rPr lang="en-US" altLang="en-US" sz="2200"/>
              <a:t>the object’s speed at that point.</a:t>
            </a:r>
          </a:p>
          <a:p>
            <a:pPr lvl="1" algn="l" eaLnBrk="1" hangingPunct="1">
              <a:lnSpc>
                <a:spcPct val="70000"/>
              </a:lnSpc>
              <a:spcBef>
                <a:spcPts val="1075"/>
              </a:spcBef>
              <a:buFont typeface="Arial" panose="020B0604020202020204" pitchFamily="34" charset="0"/>
              <a:buAutoNum type="alphaUcPeriod"/>
            </a:pPr>
            <a:r>
              <a:rPr lang="en-US" altLang="en-US" sz="2200"/>
              <a:t>the object’s acceleration at that point.</a:t>
            </a:r>
          </a:p>
          <a:p>
            <a:pPr lvl="1" algn="l" eaLnBrk="1" hangingPunct="1">
              <a:lnSpc>
                <a:spcPct val="70000"/>
              </a:lnSpc>
              <a:spcBef>
                <a:spcPts val="1075"/>
              </a:spcBef>
              <a:buFont typeface="Arial" panose="020B0604020202020204" pitchFamily="34" charset="0"/>
              <a:buNone/>
            </a:pPr>
            <a:r>
              <a:rPr lang="en-US" altLang="en-US" sz="2200"/>
              <a:t>C.	the distance traveled by the object.</a:t>
            </a:r>
          </a:p>
          <a:p>
            <a:pPr lvl="1" algn="l" eaLnBrk="1" hangingPunct="1">
              <a:lnSpc>
                <a:spcPct val="70000"/>
              </a:lnSpc>
              <a:spcBef>
                <a:spcPts val="1075"/>
              </a:spcBef>
            </a:pPr>
            <a:r>
              <a:rPr lang="en-US" altLang="en-US" sz="2200" b="1">
                <a:solidFill>
                  <a:srgbClr val="662A6D"/>
                </a:solidFill>
              </a:rPr>
              <a:t>D. 	the displacement of the object</a:t>
            </a:r>
            <a:r>
              <a:rPr lang="en-US" altLang="en-US" sz="2200"/>
              <a:t>.</a:t>
            </a:r>
          </a:p>
          <a:p>
            <a:pPr lvl="1" algn="l" eaLnBrk="1" hangingPunct="1">
              <a:lnSpc>
                <a:spcPct val="70000"/>
              </a:lnSpc>
              <a:spcBef>
                <a:spcPts val="1075"/>
              </a:spcBef>
            </a:pPr>
            <a:r>
              <a:rPr lang="en-US" altLang="en-US" sz="2200"/>
              <a:t>E. 	This topic was not covered in this chapter.</a:t>
            </a:r>
          </a:p>
        </p:txBody>
      </p:sp>
      <p:sp>
        <p:nvSpPr>
          <p:cNvPr id="23556"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2-10</a:t>
            </a:r>
          </a:p>
        </p:txBody>
      </p:sp>
    </p:spTree>
    <p:extLst>
      <p:ext uri="{BB962C8B-B14F-4D97-AF65-F5344CB8AC3E}">
        <p14:creationId xmlns:p14="http://schemas.microsoft.com/office/powerpoint/2010/main" val="6688644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057400"/>
            <a:ext cx="9144000" cy="304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41756" y="366203"/>
            <a:ext cx="8229600" cy="1691197"/>
          </a:xfrm>
        </p:spPr>
        <p:txBody>
          <a:bodyPr/>
          <a:lstStyle/>
          <a:p>
            <a:r>
              <a:rPr lang="en-US" dirty="0"/>
              <a:t>If you are swimming </a:t>
            </a:r>
            <a:r>
              <a:rPr lang="en-US" dirty="0" smtClean="0"/>
              <a:t>upstream, </a:t>
            </a:r>
            <a:r>
              <a:rPr lang="en-US" dirty="0"/>
              <a:t>at what speed does your friend on the shore see you </a:t>
            </a:r>
            <a:r>
              <a:rPr lang="en-US" dirty="0" smtClean="0"/>
              <a:t>moving?</a:t>
            </a:r>
            <a:endParaRPr lang="en-US" dirty="0"/>
          </a:p>
        </p:txBody>
      </p:sp>
      <p:cxnSp>
        <p:nvCxnSpPr>
          <p:cNvPr id="5" name="Straight Arrow Connector 4"/>
          <p:cNvCxnSpPr/>
          <p:nvPr/>
        </p:nvCxnSpPr>
        <p:spPr>
          <a:xfrm flipH="1">
            <a:off x="1371600" y="3048000"/>
            <a:ext cx="3565956" cy="0"/>
          </a:xfrm>
          <a:prstGeom prst="straightConnector1">
            <a:avLst/>
          </a:prstGeom>
          <a:ln w="25400">
            <a:solidFill>
              <a:srgbClr val="00B050">
                <a:alpha val="7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937556" y="3048000"/>
            <a:ext cx="2062872" cy="0"/>
          </a:xfrm>
          <a:prstGeom prst="straightConnector1">
            <a:avLst/>
          </a:prstGeom>
          <a:ln w="25400">
            <a:solidFill>
              <a:srgbClr val="FF0000">
                <a:alpha val="71000"/>
              </a:srgb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144225" y="3216703"/>
                <a:ext cx="2173865" cy="10408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0" i="1" smtClean="0">
                              <a:latin typeface="Cambria Math" panose="02040503050406030204" pitchFamily="18" charset="0"/>
                            </a:rPr>
                          </m:ctrlPr>
                        </m:accPr>
                        <m:e>
                          <m:r>
                            <a:rPr lang="en-US" sz="3600" b="0" i="1" smtClean="0">
                              <a:latin typeface="Cambria Math"/>
                            </a:rPr>
                            <m:t>𝑠</m:t>
                          </m:r>
                        </m:e>
                      </m:acc>
                      <m:r>
                        <a:rPr lang="en-US" sz="3600" b="0" i="1" smtClean="0">
                          <a:latin typeface="Cambria Math"/>
                        </a:rPr>
                        <m:t>=−4</m:t>
                      </m:r>
                      <m:f>
                        <m:fPr>
                          <m:ctrlPr>
                            <a:rPr lang="en-US" sz="3600" b="0" i="1" smtClean="0">
                              <a:latin typeface="Cambria Math" panose="02040503050406030204" pitchFamily="18" charset="0"/>
                            </a:rPr>
                          </m:ctrlPr>
                        </m:fPr>
                        <m:num>
                          <m:r>
                            <m:rPr>
                              <m:nor/>
                            </m:rPr>
                            <a:rPr lang="en-US" sz="3600" b="0" i="0" smtClean="0">
                              <a:latin typeface="Cambria Math"/>
                            </a:rPr>
                            <m:t>m</m:t>
                          </m:r>
                        </m:num>
                        <m:den>
                          <m:r>
                            <m:rPr>
                              <m:nor/>
                            </m:rPr>
                            <a:rPr lang="en-US" sz="3600" b="0" i="0" smtClean="0">
                              <a:latin typeface="Cambria Math"/>
                            </a:rPr>
                            <m:t>s</m:t>
                          </m:r>
                        </m:den>
                      </m:f>
                    </m:oMath>
                  </m:oMathPara>
                </a14:m>
                <a:endParaRPr lang="en-US"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2144225" y="3216703"/>
                <a:ext cx="2173865" cy="1040862"/>
              </a:xfrm>
              <a:prstGeom prst="rect">
                <a:avLst/>
              </a:prstGeom>
              <a:blipFill rotWithShape="0">
                <a:blip r:embed="rId2"/>
                <a:stretch>
                  <a:fillRect/>
                </a:stretch>
              </a:blipFill>
            </p:spPr>
            <p:txBody>
              <a:bodyPr/>
              <a:lstStyle/>
              <a:p>
                <a:r>
                  <a:rPr lang="en-US">
                    <a:noFill/>
                  </a:rPr>
                  <a:t> </a:t>
                </a:r>
              </a:p>
            </p:txBody>
          </p:sp>
        </mc:Fallback>
      </mc:AlternateContent>
      <p:sp>
        <p:nvSpPr>
          <p:cNvPr id="11" name="TextBox 10"/>
          <p:cNvSpPr txBox="1"/>
          <p:nvPr/>
        </p:nvSpPr>
        <p:spPr>
          <a:xfrm>
            <a:off x="5318556" y="2613647"/>
            <a:ext cx="1537152" cy="369332"/>
          </a:xfrm>
          <a:prstGeom prst="rect">
            <a:avLst/>
          </a:prstGeom>
          <a:noFill/>
        </p:spPr>
        <p:txBody>
          <a:bodyPr wrap="none" rtlCol="0">
            <a:spAutoFit/>
          </a:bodyPr>
          <a:lstStyle/>
          <a:p>
            <a:r>
              <a:rPr lang="en-US" dirty="0" smtClean="0"/>
              <a:t>Water velocity</a:t>
            </a:r>
            <a:endParaRPr lang="en-US" dirty="0"/>
          </a:p>
        </p:txBody>
      </p:sp>
      <p:sp>
        <p:nvSpPr>
          <p:cNvPr id="13" name="TextBox 12"/>
          <p:cNvSpPr txBox="1"/>
          <p:nvPr/>
        </p:nvSpPr>
        <p:spPr>
          <a:xfrm>
            <a:off x="2516186" y="2612993"/>
            <a:ext cx="1380250" cy="369332"/>
          </a:xfrm>
          <a:prstGeom prst="rect">
            <a:avLst/>
          </a:prstGeom>
          <a:noFill/>
        </p:spPr>
        <p:txBody>
          <a:bodyPr wrap="none" rtlCol="0">
            <a:spAutoFit/>
          </a:bodyPr>
          <a:lstStyle/>
          <a:p>
            <a:r>
              <a:rPr lang="en-US" dirty="0"/>
              <a:t>Y</a:t>
            </a:r>
            <a:r>
              <a:rPr lang="en-US" dirty="0" smtClean="0"/>
              <a:t>our velocity</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4937556" y="3213369"/>
                <a:ext cx="1961499" cy="10408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0" i="1" smtClean="0">
                              <a:latin typeface="Cambria Math" panose="02040503050406030204" pitchFamily="18" charset="0"/>
                            </a:rPr>
                          </m:ctrlPr>
                        </m:accPr>
                        <m:e>
                          <m:r>
                            <a:rPr lang="en-US" sz="3600" b="0" i="1" smtClean="0">
                              <a:latin typeface="Cambria Math"/>
                            </a:rPr>
                            <m:t>𝑤</m:t>
                          </m:r>
                        </m:e>
                      </m:acc>
                      <m:r>
                        <a:rPr lang="en-US" sz="3600" b="0" i="1" smtClean="0">
                          <a:latin typeface="Cambria Math"/>
                        </a:rPr>
                        <m:t>=2</m:t>
                      </m:r>
                      <m:f>
                        <m:fPr>
                          <m:ctrlPr>
                            <a:rPr lang="en-US" sz="3600" b="0" i="1" smtClean="0">
                              <a:latin typeface="Cambria Math" panose="02040503050406030204" pitchFamily="18" charset="0"/>
                            </a:rPr>
                          </m:ctrlPr>
                        </m:fPr>
                        <m:num>
                          <m:r>
                            <m:rPr>
                              <m:nor/>
                            </m:rPr>
                            <a:rPr lang="en-US" sz="3600" b="0" i="0" smtClean="0">
                              <a:latin typeface="Cambria Math"/>
                            </a:rPr>
                            <m:t>m</m:t>
                          </m:r>
                        </m:num>
                        <m:den>
                          <m:r>
                            <m:rPr>
                              <m:nor/>
                            </m:rPr>
                            <a:rPr lang="en-US" sz="3600" b="0" i="0" smtClean="0">
                              <a:latin typeface="Cambria Math"/>
                            </a:rPr>
                            <m:t>s</m:t>
                          </m:r>
                        </m:den>
                      </m:f>
                    </m:oMath>
                  </m:oMathPara>
                </a14:m>
                <a:endParaRPr lang="en-US" sz="3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937556" y="3213369"/>
                <a:ext cx="1961499" cy="1040862"/>
              </a:xfrm>
              <a:prstGeom prst="rect">
                <a:avLst/>
              </a:prstGeom>
              <a:blipFill rotWithShape="0">
                <a:blip r:embed="rId3"/>
                <a:stretch>
                  <a:fillRect/>
                </a:stretch>
              </a:blipFill>
            </p:spPr>
            <p:txBody>
              <a:bodyPr/>
              <a:lstStyle/>
              <a:p>
                <a:r>
                  <a:rPr lang="en-US">
                    <a:noFill/>
                  </a:rPr>
                  <a:t> </a:t>
                </a:r>
              </a:p>
            </p:txBody>
          </p:sp>
        </mc:Fallback>
      </mc:AlternateContent>
      <p:sp>
        <p:nvSpPr>
          <p:cNvPr id="20" name="Wave 19"/>
          <p:cNvSpPr/>
          <p:nvPr/>
        </p:nvSpPr>
        <p:spPr>
          <a:xfrm>
            <a:off x="6172200" y="2374481"/>
            <a:ext cx="2362201" cy="190500"/>
          </a:xfrm>
          <a:prstGeom prst="wave">
            <a:avLst>
              <a:gd name="adj1" fmla="val 20000"/>
              <a:gd name="adj2" fmla="val 0"/>
            </a:avLst>
          </a:prstGeom>
          <a:solidFill>
            <a:schemeClr val="accent5">
              <a:lumMod val="60000"/>
              <a:lumOff val="40000"/>
              <a:alpha val="43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riped Right Arrow 20"/>
          <p:cNvSpPr/>
          <p:nvPr/>
        </p:nvSpPr>
        <p:spPr>
          <a:xfrm>
            <a:off x="698619" y="4312308"/>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riped Right Arrow 21"/>
          <p:cNvSpPr/>
          <p:nvPr/>
        </p:nvSpPr>
        <p:spPr>
          <a:xfrm>
            <a:off x="1407920" y="2667000"/>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riped Right Arrow 22"/>
          <p:cNvSpPr/>
          <p:nvPr/>
        </p:nvSpPr>
        <p:spPr>
          <a:xfrm>
            <a:off x="4114800" y="3882789"/>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riped Right Arrow 23"/>
          <p:cNvSpPr/>
          <p:nvPr/>
        </p:nvSpPr>
        <p:spPr>
          <a:xfrm>
            <a:off x="6781800" y="2667000"/>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riped Right Arrow 24"/>
          <p:cNvSpPr/>
          <p:nvPr/>
        </p:nvSpPr>
        <p:spPr>
          <a:xfrm>
            <a:off x="7239000" y="4399711"/>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666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78176" y="113441"/>
            <a:ext cx="8229600" cy="668203"/>
          </a:xfrm>
        </p:spPr>
        <p:txBody>
          <a:bodyPr>
            <a:normAutofit/>
          </a:bodyPr>
          <a:lstStyle/>
          <a:p>
            <a:r>
              <a:rPr lang="en-US" sz="3200" dirty="0" smtClean="0"/>
              <a:t>What is this object’s velocity around 9 seconds?</a:t>
            </a:r>
            <a:endParaRPr lang="en-US" sz="3200" dirty="0"/>
          </a:p>
        </p:txBody>
      </p:sp>
      <p:sp>
        <p:nvSpPr>
          <p:cNvPr id="3" name="TPAnswers"/>
          <p:cNvSpPr>
            <a:spLocks noGrp="1"/>
          </p:cNvSpPr>
          <p:nvPr>
            <p:ph type="body" idx="1"/>
            <p:custDataLst>
              <p:tags r:id="rId3"/>
            </p:custDataLst>
          </p:nvPr>
        </p:nvSpPr>
        <p:spPr>
          <a:xfrm>
            <a:off x="492507" y="885834"/>
            <a:ext cx="6486209" cy="4525963"/>
          </a:xfrm>
        </p:spPr>
        <p:txBody>
          <a:bodyPr>
            <a:normAutofit/>
          </a:bodyPr>
          <a:lstStyle/>
          <a:p>
            <a:pPr marL="514350" indent="-514350">
              <a:buFont typeface="Arial" panose="020B0604020202020204" pitchFamily="34" charset="0"/>
              <a:buAutoNum type="alphaUcPeriod"/>
            </a:pPr>
            <a:r>
              <a:rPr lang="en-US" sz="2400" dirty="0" smtClean="0"/>
              <a:t>-2 m/s</a:t>
            </a:r>
          </a:p>
          <a:p>
            <a:pPr marL="514350" indent="-514350">
              <a:buFont typeface="Arial" panose="020B0604020202020204" pitchFamily="34" charset="0"/>
              <a:buAutoNum type="alphaUcPeriod"/>
            </a:pPr>
            <a:r>
              <a:rPr lang="en-US" sz="2400" dirty="0" smtClean="0"/>
              <a:t>4 m/s in the –x direction</a:t>
            </a:r>
          </a:p>
          <a:p>
            <a:pPr marL="514350" indent="-514350">
              <a:buFont typeface="Arial" panose="020B0604020202020204" pitchFamily="34" charset="0"/>
              <a:buAutoNum type="alphaUcPeriod"/>
            </a:pPr>
            <a:r>
              <a:rPr lang="en-US" sz="2400" dirty="0" smtClean="0"/>
              <a:t>2 m/s in the –x direction</a:t>
            </a:r>
          </a:p>
          <a:p>
            <a:pPr marL="514350" indent="-514350">
              <a:buFont typeface="Arial" panose="020B0604020202020204" pitchFamily="34" charset="0"/>
              <a:buAutoNum type="alphaUcPeriod"/>
            </a:pPr>
            <a:r>
              <a:rPr lang="en-US" sz="2400" dirty="0" smtClean="0"/>
              <a:t>-1 m/s</a:t>
            </a:r>
            <a:endParaRPr lang="en-US" sz="24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120927313"/>
              </p:ext>
            </p:extLst>
          </p:nvPr>
        </p:nvGraphicFramePr>
        <p:xfrm>
          <a:off x="4634168" y="698842"/>
          <a:ext cx="3871944" cy="4355937"/>
        </p:xfrm>
        <a:graphic>
          <a:graphicData uri="http://schemas.openxmlformats.org/presentationml/2006/ole">
            <mc:AlternateContent xmlns:mc="http://schemas.openxmlformats.org/markup-compatibility/2006">
              <mc:Choice xmlns:v="urn:schemas-microsoft-com:vml" Requires="v">
                <p:oleObj spid="_x0000_s2113"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634168" y="698842"/>
                        <a:ext cx="3871944" cy="4355937"/>
                      </a:xfrm>
                      <a:prstGeom prst="rect">
                        <a:avLst/>
                      </a:prstGeom>
                    </p:spPr>
                  </p:pic>
                </p:oleObj>
              </mc:Fallback>
            </mc:AlternateContent>
          </a:graphicData>
        </a:graphic>
      </p:graphicFrame>
      <p:cxnSp>
        <p:nvCxnSpPr>
          <p:cNvPr id="6" name="Straight Connector 5"/>
          <p:cNvCxnSpPr/>
          <p:nvPr/>
        </p:nvCxnSpPr>
        <p:spPr>
          <a:xfrm flipH="1" flipV="1">
            <a:off x="5620091" y="4120573"/>
            <a:ext cx="1200733" cy="178625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40670" y="3200400"/>
            <a:ext cx="3045939" cy="90830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733800" y="4114800"/>
            <a:ext cx="1886288" cy="1154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40670" y="2855117"/>
            <a:ext cx="1424" cy="3668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17863" y="4562862"/>
            <a:ext cx="8150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189552" y="4561846"/>
            <a:ext cx="47961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t>
            </a:r>
            <a:r>
              <a:rPr lang="en-US" dirty="0" smtClean="0"/>
              <a:t>(s)</a:t>
            </a:r>
            <a:endParaRPr lang="en-US" dirty="0"/>
          </a:p>
        </p:txBody>
      </p:sp>
      <p:cxnSp>
        <p:nvCxnSpPr>
          <p:cNvPr id="12" name="Straight Connector 11"/>
          <p:cNvCxnSpPr/>
          <p:nvPr/>
        </p:nvCxnSpPr>
        <p:spPr>
          <a:xfrm flipH="1">
            <a:off x="740670" y="456286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40670" y="3654554"/>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0670" y="410870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40670" y="320040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52888" y="44583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62488" y="44583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72088" y="44583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81688" y="44583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91288" y="44583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00888" y="44583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10488" y="44583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620088" y="44583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29688" y="44583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39288" y="44583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058488" y="44583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448888" y="44583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630197" y="4627357"/>
            <a:ext cx="312823" cy="369332"/>
          </a:xfrm>
          <a:prstGeom prst="rect">
            <a:avLst/>
          </a:prstGeom>
          <a:noFill/>
        </p:spPr>
        <p:txBody>
          <a:bodyPr wrap="square" rtlCol="0">
            <a:spAutoFit/>
          </a:bodyPr>
          <a:lstStyle/>
          <a:p>
            <a:r>
              <a:rPr lang="en-US" dirty="0" smtClean="0"/>
              <a:t>5</a:t>
            </a:r>
            <a:endParaRPr lang="en-US" dirty="0"/>
          </a:p>
        </p:txBody>
      </p:sp>
      <p:sp>
        <p:nvSpPr>
          <p:cNvPr id="29" name="TextBox 28"/>
          <p:cNvSpPr txBox="1"/>
          <p:nvPr/>
        </p:nvSpPr>
        <p:spPr>
          <a:xfrm>
            <a:off x="6604553" y="4545225"/>
            <a:ext cx="418704" cy="369332"/>
          </a:xfrm>
          <a:prstGeom prst="rect">
            <a:avLst/>
          </a:prstGeom>
          <a:noFill/>
        </p:spPr>
        <p:txBody>
          <a:bodyPr wrap="none" rtlCol="0">
            <a:spAutoFit/>
          </a:bodyPr>
          <a:lstStyle/>
          <a:p>
            <a:r>
              <a:rPr lang="en-US" dirty="0" smtClean="0"/>
              <a:t>10</a:t>
            </a:r>
            <a:endParaRPr lang="en-US" dirty="0"/>
          </a:p>
        </p:txBody>
      </p:sp>
      <p:sp>
        <p:nvSpPr>
          <p:cNvPr id="30" name="TextBox 29"/>
          <p:cNvSpPr txBox="1"/>
          <p:nvPr/>
        </p:nvSpPr>
        <p:spPr>
          <a:xfrm>
            <a:off x="144557" y="6086175"/>
            <a:ext cx="61266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x</a:t>
            </a:r>
            <a:r>
              <a:rPr lang="en-US" dirty="0" smtClean="0"/>
              <a:t>(m)</a:t>
            </a:r>
            <a:endParaRPr lang="en-US" dirty="0"/>
          </a:p>
        </p:txBody>
      </p:sp>
      <p:cxnSp>
        <p:nvCxnSpPr>
          <p:cNvPr id="31" name="Straight Connector 30"/>
          <p:cNvCxnSpPr/>
          <p:nvPr/>
        </p:nvCxnSpPr>
        <p:spPr>
          <a:xfrm flipH="1">
            <a:off x="740670" y="547117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40670" y="592532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40670" y="501701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800627" y="5892942"/>
            <a:ext cx="1636046" cy="4569"/>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339001" y="3061677"/>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952930" y="2995875"/>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562528" y="3118594"/>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177832" y="3136634"/>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776918" y="2718803"/>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396624" y="2851796"/>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5003102" y="2817154"/>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609195" y="2869433"/>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222958" y="2851795"/>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821433" y="2874689"/>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7436128" y="2951968"/>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8040488" y="2902309"/>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779126" y="4107149"/>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740670" y="3660553"/>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727873" y="3186477"/>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753176" y="5020371"/>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727872" y="5469575"/>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762000" y="5908976"/>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63815" y="3926966"/>
            <a:ext cx="312823"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4491" y="3482337"/>
            <a:ext cx="312823" cy="369332"/>
          </a:xfrm>
          <a:prstGeom prst="rect">
            <a:avLst/>
          </a:prstGeom>
          <a:noFill/>
        </p:spPr>
        <p:txBody>
          <a:bodyPr wrap="square" rtlCol="0">
            <a:spAutoFit/>
          </a:bodyPr>
          <a:lstStyle/>
          <a:p>
            <a:r>
              <a:rPr lang="en-US" dirty="0" smtClean="0"/>
              <a:t>2</a:t>
            </a:r>
            <a:endParaRPr lang="en-US" dirty="0"/>
          </a:p>
        </p:txBody>
      </p:sp>
      <p:sp>
        <p:nvSpPr>
          <p:cNvPr id="54" name="TextBox 53"/>
          <p:cNvSpPr txBox="1"/>
          <p:nvPr/>
        </p:nvSpPr>
        <p:spPr>
          <a:xfrm>
            <a:off x="356064" y="5211207"/>
            <a:ext cx="433589" cy="369332"/>
          </a:xfrm>
          <a:prstGeom prst="rect">
            <a:avLst/>
          </a:prstGeom>
          <a:noFill/>
        </p:spPr>
        <p:txBody>
          <a:bodyPr wrap="square" rtlCol="0">
            <a:spAutoFit/>
          </a:bodyPr>
          <a:lstStyle/>
          <a:p>
            <a:r>
              <a:rPr lang="en-US" dirty="0" smtClean="0"/>
              <a:t>-2</a:t>
            </a:r>
            <a:endParaRPr lang="en-US" dirty="0"/>
          </a:p>
        </p:txBody>
      </p:sp>
      <p:sp>
        <p:nvSpPr>
          <p:cNvPr id="55" name="TextBox 54"/>
          <p:cNvSpPr txBox="1"/>
          <p:nvPr/>
        </p:nvSpPr>
        <p:spPr>
          <a:xfrm>
            <a:off x="373361" y="4800227"/>
            <a:ext cx="434962" cy="369332"/>
          </a:xfrm>
          <a:prstGeom prst="rect">
            <a:avLst/>
          </a:prstGeom>
          <a:noFill/>
        </p:spPr>
        <p:txBody>
          <a:bodyPr wrap="square" rtlCol="0">
            <a:spAutoFit/>
          </a:bodyPr>
          <a:lstStyle/>
          <a:p>
            <a:r>
              <a:rPr lang="en-US" dirty="0" smtClean="0"/>
              <a:t>-1</a:t>
            </a:r>
            <a:endParaRPr lang="en-US" dirty="0"/>
          </a:p>
        </p:txBody>
      </p:sp>
      <p:sp>
        <p:nvSpPr>
          <p:cNvPr id="56" name="Rounded Rectangle 55"/>
          <p:cNvSpPr/>
          <p:nvPr/>
        </p:nvSpPr>
        <p:spPr>
          <a:xfrm>
            <a:off x="990600" y="1864463"/>
            <a:ext cx="3186156"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93702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p:cNvSpPr>
          <p:nvPr/>
        </p:nvSpPr>
        <p:spPr bwMode="auto">
          <a:xfrm>
            <a:off x="558800" y="136525"/>
            <a:ext cx="46069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 Problem </a:t>
            </a:r>
          </a:p>
        </p:txBody>
      </p:sp>
      <p:sp>
        <p:nvSpPr>
          <p:cNvPr id="52227" name="Rectangle 3"/>
          <p:cNvSpPr>
            <a:spLocks/>
          </p:cNvSpPr>
          <p:nvPr/>
        </p:nvSpPr>
        <p:spPr bwMode="auto">
          <a:xfrm>
            <a:off x="558800" y="733425"/>
            <a:ext cx="8081963" cy="404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a:r>
              <a:rPr lang="en-US" altLang="en-US" sz="2200" dirty="0"/>
              <a:t>A soccer player is 15 m from her opponent’s goal. She kicks the ball hard; after 0.50 s, it flies past a defender who stands 5 m away, and continues toward the goal. How much time does the goalie have to move into position to block the kick from the moment </a:t>
            </a:r>
            <a:r>
              <a:rPr lang="en-US" altLang="en-US" sz="2200" dirty="0" smtClean="0"/>
              <a:t>the </a:t>
            </a:r>
            <a:r>
              <a:rPr lang="en-US" altLang="en-US" sz="2200" dirty="0"/>
              <a:t>ball leaves her foot?</a:t>
            </a:r>
          </a:p>
          <a:p>
            <a:pPr algn="l" eaLnBrk="1" hangingPunct="1"/>
            <a:endParaRPr lang="en-US" altLang="en-US" sz="2200" dirty="0"/>
          </a:p>
        </p:txBody>
      </p:sp>
      <p:sp>
        <p:nvSpPr>
          <p:cNvPr id="52228"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2-25</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77059">
            <a:off x="7581976" y="4578794"/>
            <a:ext cx="1219200" cy="1219200"/>
          </a:xfrm>
          <a:prstGeom prst="rect">
            <a:avLst/>
          </a:prstGeom>
        </p:spPr>
      </p:pic>
      <p:cxnSp>
        <p:nvCxnSpPr>
          <p:cNvPr id="4" name="Straight Arrow Connector 3"/>
          <p:cNvCxnSpPr/>
          <p:nvPr/>
        </p:nvCxnSpPr>
        <p:spPr>
          <a:xfrm>
            <a:off x="2034380" y="6077044"/>
            <a:ext cx="5967729" cy="238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Right Triangle 6"/>
          <p:cNvSpPr/>
          <p:nvPr/>
        </p:nvSpPr>
        <p:spPr>
          <a:xfrm flipH="1">
            <a:off x="152399" y="3505200"/>
            <a:ext cx="1881981" cy="2111466"/>
          </a:xfrm>
          <a:prstGeom prst="rtTriangle">
            <a:avLst/>
          </a:prstGeom>
          <a:blipFill>
            <a:blip r:embed="rId5"/>
            <a:tile tx="0" ty="0" sx="100000" sy="100000" flip="none" algn="tl"/>
          </a:bli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13579" y="6079013"/>
            <a:ext cx="930063" cy="584775"/>
          </a:xfrm>
          <a:prstGeom prst="rect">
            <a:avLst/>
          </a:prstGeom>
          <a:noFill/>
        </p:spPr>
        <p:txBody>
          <a:bodyPr wrap="none" rtlCol="0">
            <a:spAutoFit/>
          </a:bodyPr>
          <a:lstStyle/>
          <a:p>
            <a:r>
              <a:rPr lang="en-US" sz="3200" dirty="0" smtClean="0"/>
              <a:t>15m</a:t>
            </a:r>
            <a:endParaRPr lang="en-US" sz="3200" dirty="0"/>
          </a:p>
        </p:txBody>
      </p:sp>
      <p:sp>
        <p:nvSpPr>
          <p:cNvPr id="10" name="Left Arrow 9"/>
          <p:cNvSpPr/>
          <p:nvPr/>
        </p:nvSpPr>
        <p:spPr>
          <a:xfrm>
            <a:off x="6669865" y="5059879"/>
            <a:ext cx="1332244" cy="246618"/>
          </a:xfrm>
          <a:prstGeom prst="leftArrow">
            <a:avLst>
              <a:gd name="adj1" fmla="val 50000"/>
              <a:gd name="adj2" fmla="val 1064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6587250" y="4012448"/>
                <a:ext cx="1065406" cy="8300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5</m:t>
                      </m:r>
                      <m:f>
                        <m:fPr>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m</m:t>
                          </m:r>
                        </m:num>
                        <m:den>
                          <m:r>
                            <m:rPr>
                              <m:nor/>
                            </m:rPr>
                            <a:rPr lang="en-US" sz="2800" b="0" i="0" smtClean="0">
                              <a:latin typeface="Cambria Math" panose="02040503050406030204" pitchFamily="18" charset="0"/>
                            </a:rPr>
                            <m:t>s</m:t>
                          </m:r>
                        </m:den>
                      </m:f>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587250" y="4012448"/>
                <a:ext cx="1065406" cy="830035"/>
              </a:xfrm>
              <a:prstGeom prst="rect">
                <a:avLst/>
              </a:prstGeom>
              <a:blipFill rotWithShape="0">
                <a:blip r:embed="rId6"/>
                <a:stretch>
                  <a:fillRect/>
                </a:stretch>
              </a:blipFill>
            </p:spPr>
            <p:txBody>
              <a:bodyPr/>
              <a:lstStyle/>
              <a:p>
                <a:r>
                  <a:rPr lang="en-US">
                    <a:noFill/>
                  </a:rPr>
                  <a:t> </a:t>
                </a:r>
              </a:p>
            </p:txBody>
          </p:sp>
        </mc:Fallback>
      </mc:AlternateContent>
      <p:sp>
        <p:nvSpPr>
          <p:cNvPr id="11" name="Rounded Rectangle 10"/>
          <p:cNvSpPr/>
          <p:nvPr/>
        </p:nvSpPr>
        <p:spPr>
          <a:xfrm>
            <a:off x="76200" y="5616666"/>
            <a:ext cx="8763000" cy="326934"/>
          </a:xfrm>
          <a:prstGeom prst="roundRect">
            <a:avLst/>
          </a:prstGeom>
          <a:blipFill>
            <a:blip r:embed="rId7"/>
            <a:tile tx="0" ty="0" sx="100000" sy="100000" flip="none" algn="tl"/>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002331" y="4011128"/>
            <a:ext cx="1244956" cy="1815998"/>
          </a:xfrm>
          <a:prstGeom prst="rect">
            <a:avLst/>
          </a:prstGeom>
        </p:spPr>
      </p:pic>
      <p:sp>
        <p:nvSpPr>
          <p:cNvPr id="13" name="Oval 12"/>
          <p:cNvSpPr/>
          <p:nvPr/>
        </p:nvSpPr>
        <p:spPr>
          <a:xfrm>
            <a:off x="5791200" y="5562600"/>
            <a:ext cx="304800" cy="259121"/>
          </a:xfrm>
          <a:prstGeom prst="ellipse">
            <a:avLst/>
          </a:prstGeom>
          <a:solidFill>
            <a:srgbClr val="66F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398281" y="6197116"/>
            <a:ext cx="721672" cy="584775"/>
          </a:xfrm>
          <a:prstGeom prst="rect">
            <a:avLst/>
          </a:prstGeom>
          <a:noFill/>
        </p:spPr>
        <p:txBody>
          <a:bodyPr wrap="none" rtlCol="0">
            <a:spAutoFit/>
          </a:bodyPr>
          <a:lstStyle/>
          <a:p>
            <a:r>
              <a:rPr lang="en-US" sz="3200" dirty="0" smtClean="0"/>
              <a:t>5m</a:t>
            </a:r>
            <a:endParaRPr lang="en-US" sz="3200" dirty="0"/>
          </a:p>
        </p:txBody>
      </p:sp>
      <p:cxnSp>
        <p:nvCxnSpPr>
          <p:cNvPr id="20" name="Straight Arrow Connector 19"/>
          <p:cNvCxnSpPr/>
          <p:nvPr/>
        </p:nvCxnSpPr>
        <p:spPr>
          <a:xfrm flipV="1">
            <a:off x="5475502" y="6241668"/>
            <a:ext cx="2529700" cy="56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107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4" grpId="0"/>
      <p:bldP spid="11" grpId="0" animBg="1"/>
      <p:bldP spid="13" grpId="0" animBg="1"/>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p:cNvSpPr>
          <p:nvPr/>
        </p:nvSpPr>
        <p:spPr bwMode="auto">
          <a:xfrm>
            <a:off x="558800" y="136525"/>
            <a:ext cx="46069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 Problem </a:t>
            </a:r>
          </a:p>
        </p:txBody>
      </p:sp>
      <p:sp>
        <p:nvSpPr>
          <p:cNvPr id="52227" name="Rectangle 3"/>
          <p:cNvSpPr>
            <a:spLocks/>
          </p:cNvSpPr>
          <p:nvPr/>
        </p:nvSpPr>
        <p:spPr bwMode="auto">
          <a:xfrm>
            <a:off x="558800" y="733425"/>
            <a:ext cx="8081963" cy="404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1600" dirty="0"/>
              <a:t>A soccer player is 15 m from her opponent’s goal. She kicks the ball hard; after 0.50 s, it flies past a defender who stands 5 m away, and continues toward the goal. How much time does the goalie have to move into position to block the kick from the moment the ball </a:t>
            </a:r>
            <a:r>
              <a:rPr lang="en-US" altLang="en-US" sz="1600" dirty="0" smtClean="0"/>
              <a:t>leaves her foot?</a:t>
            </a:r>
            <a:endParaRPr lang="en-US" altLang="en-US" sz="1600" dirty="0"/>
          </a:p>
          <a:p>
            <a:pPr algn="l" eaLnBrk="1" hangingPunct="1"/>
            <a:endParaRPr lang="en-US" altLang="en-US" sz="1600" dirty="0"/>
          </a:p>
        </p:txBody>
      </p:sp>
      <p:sp>
        <p:nvSpPr>
          <p:cNvPr id="52228"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2-25</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77059">
            <a:off x="2317164" y="6235826"/>
            <a:ext cx="339256" cy="339255"/>
          </a:xfrm>
          <a:prstGeom prst="rect">
            <a:avLst/>
          </a:prstGeom>
        </p:spPr>
      </p:pic>
      <p:sp>
        <p:nvSpPr>
          <p:cNvPr id="7" name="Right Triangle 6"/>
          <p:cNvSpPr/>
          <p:nvPr/>
        </p:nvSpPr>
        <p:spPr>
          <a:xfrm flipH="1">
            <a:off x="249803" y="5937087"/>
            <a:ext cx="523682" cy="587538"/>
          </a:xfrm>
          <a:prstGeom prst="rtTriangle">
            <a:avLst/>
          </a:prstGeom>
          <a:blipFill>
            <a:blip r:embed="rId5"/>
            <a:tile tx="0" ty="0" sx="100000" sy="100000" flip="none" algn="tl"/>
          </a:bli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2063359" y="6369693"/>
            <a:ext cx="370711" cy="68624"/>
          </a:xfrm>
          <a:prstGeom prst="leftArrow">
            <a:avLst>
              <a:gd name="adj1" fmla="val 50000"/>
              <a:gd name="adj2" fmla="val 1064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28600" y="6524625"/>
            <a:ext cx="2438400" cy="90973"/>
          </a:xfrm>
          <a:prstGeom prst="roundRect">
            <a:avLst/>
          </a:prstGeom>
          <a:blipFill>
            <a:blip r:embed="rId6"/>
            <a:tile tx="0" ty="0" sx="100000" sy="100000" flip="none" algn="tl"/>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599349" y="6077867"/>
            <a:ext cx="346423" cy="505321"/>
          </a:xfrm>
          <a:prstGeom prst="rect">
            <a:avLst/>
          </a:prstGeom>
        </p:spPr>
      </p:pic>
      <p:sp>
        <p:nvSpPr>
          <p:cNvPr id="13" name="Oval 12"/>
          <p:cNvSpPr/>
          <p:nvPr/>
        </p:nvSpPr>
        <p:spPr>
          <a:xfrm>
            <a:off x="1818861" y="6509581"/>
            <a:ext cx="84814" cy="72103"/>
          </a:xfrm>
          <a:prstGeom prst="ellipse">
            <a:avLst/>
          </a:prstGeom>
          <a:solidFill>
            <a:srgbClr val="66F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803965" y="1828800"/>
                <a:ext cx="7095982" cy="753668"/>
              </a:xfrm>
              <a:prstGeom prst="rect">
                <a:avLst/>
              </a:prstGeom>
              <a:noFill/>
            </p:spPr>
            <p:txBody>
              <a:bodyPr wrap="none" rtlCol="0">
                <a:spAutoFit/>
              </a:bodyPr>
              <a:lstStyle/>
              <a:p>
                <a:r>
                  <a:rPr lang="en-US" sz="2800" dirty="0" smtClean="0"/>
                  <a:t>If the ball gets 5m in .5s then: </a:t>
                </a:r>
                <a14:m>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m:t>
                    </m:r>
                    <m:box>
                      <m:boxPr>
                        <m:ctrlPr>
                          <a:rPr lang="en-US" sz="2800" b="0" i="1" smtClean="0">
                            <a:latin typeface="Cambria Math" panose="02040503050406030204" pitchFamily="18" charset="0"/>
                          </a:rPr>
                        </m:ctrlPr>
                      </m:boxPr>
                      <m:e>
                        <m:argPr>
                          <m:argSz m:val="-1"/>
                        </m:argPr>
                        <m:f>
                          <m:fPr>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5</m:t>
                            </m:r>
                            <m:r>
                              <m:rPr>
                                <m:nor/>
                              </m:rPr>
                              <a:rPr lang="en-US" sz="2800" b="0" i="0" smtClean="0">
                                <a:latin typeface="Cambria Math" panose="02040503050406030204" pitchFamily="18" charset="0"/>
                              </a:rPr>
                              <m:t>m</m:t>
                            </m:r>
                          </m:num>
                          <m:den>
                            <m:r>
                              <m:rPr>
                                <m:nor/>
                              </m:rPr>
                              <a:rPr lang="en-US" sz="2800" b="0" i="0" smtClean="0">
                                <a:latin typeface="Cambria Math" panose="02040503050406030204" pitchFamily="18" charset="0"/>
                              </a:rPr>
                              <m:t>.5</m:t>
                            </m:r>
                            <m:r>
                              <m:rPr>
                                <m:nor/>
                              </m:rPr>
                              <a:rPr lang="en-US" sz="2800" b="0" i="0" smtClean="0">
                                <a:latin typeface="Cambria Math" panose="02040503050406030204" pitchFamily="18" charset="0"/>
                              </a:rPr>
                              <m:t>s</m:t>
                            </m:r>
                          </m:den>
                        </m:f>
                      </m:e>
                    </m:box>
                    <m:r>
                      <a:rPr lang="en-US" sz="2800" b="0" i="1" smtClean="0">
                        <a:latin typeface="Cambria Math" panose="02040503050406030204" pitchFamily="18" charset="0"/>
                      </a:rPr>
                      <m:t>=10</m:t>
                    </m:r>
                    <m:box>
                      <m:boxPr>
                        <m:ctrlPr>
                          <a:rPr lang="en-US" sz="2800" b="0" i="1" smtClean="0">
                            <a:latin typeface="Cambria Math" panose="02040503050406030204" pitchFamily="18" charset="0"/>
                          </a:rPr>
                        </m:ctrlPr>
                      </m:boxPr>
                      <m:e>
                        <m:argPr>
                          <m:argSz m:val="-1"/>
                        </m:argPr>
                        <m:f>
                          <m:fPr>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m</m:t>
                            </m:r>
                          </m:num>
                          <m:den>
                            <m:r>
                              <m:rPr>
                                <m:nor/>
                              </m:rPr>
                              <a:rPr lang="en-US" sz="2800" b="0" i="0" smtClean="0">
                                <a:latin typeface="Cambria Math" panose="02040503050406030204" pitchFamily="18" charset="0"/>
                              </a:rPr>
                              <m:t>s</m:t>
                            </m:r>
                          </m:den>
                        </m:f>
                      </m:e>
                    </m:box>
                  </m:oMath>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803965" y="1828800"/>
                <a:ext cx="7095982" cy="753668"/>
              </a:xfrm>
              <a:prstGeom prst="rect">
                <a:avLst/>
              </a:prstGeom>
              <a:blipFill rotWithShape="1">
                <a:blip r:embed="rId8"/>
                <a:stretch>
                  <a:fillRect l="-1804" b="-7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19200" y="2866688"/>
                <a:ext cx="6053773" cy="801630"/>
              </a:xfrm>
              <a:prstGeom prst="rect">
                <a:avLst/>
              </a:prstGeom>
              <a:noFill/>
            </p:spPr>
            <p:txBody>
              <a:bodyPr wrap="none" rtlCol="0">
                <a:spAutoFit/>
              </a:bodyPr>
              <a:lstStyle/>
              <a:p>
                <a:r>
                  <a:rPr lang="en-US" sz="3200" dirty="0" smtClean="0"/>
                  <a:t>Find the time by solving </a:t>
                </a:r>
                <a14:m>
                  <m:oMath xmlns:m="http://schemas.openxmlformats.org/officeDocument/2006/math">
                    <m:r>
                      <a:rPr lang="en-US" sz="3200" b="0" i="1" smtClean="0">
                        <a:latin typeface="Cambria Math" panose="02040503050406030204" pitchFamily="18" charset="0"/>
                      </a:rPr>
                      <m:t>𝑣</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𝑑</m:t>
                        </m:r>
                      </m:num>
                      <m:den>
                        <m:r>
                          <a:rPr lang="en-US" sz="3200" b="0" i="1" smtClean="0">
                            <a:latin typeface="Cambria Math" panose="02040503050406030204" pitchFamily="18" charset="0"/>
                          </a:rPr>
                          <m:t>𝑡</m:t>
                        </m:r>
                      </m:den>
                    </m:f>
                  </m:oMath>
                </a14:m>
                <a:r>
                  <a:rPr lang="en-US" sz="3200" dirty="0" smtClean="0"/>
                  <a:t> for </a:t>
                </a:r>
                <a14:m>
                  <m:oMath xmlns:m="http://schemas.openxmlformats.org/officeDocument/2006/math">
                    <m:r>
                      <a:rPr lang="en-US" sz="3200" b="0" i="1" smtClean="0">
                        <a:latin typeface="Cambria Math" panose="02040503050406030204" pitchFamily="18" charset="0"/>
                      </a:rPr>
                      <m:t>𝑡</m:t>
                    </m:r>
                  </m:oMath>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219200" y="2866688"/>
                <a:ext cx="6053773" cy="801630"/>
              </a:xfrm>
              <a:prstGeom prst="rect">
                <a:avLst/>
              </a:prstGeom>
              <a:blipFill rotWithShape="0">
                <a:blip r:embed="rId9"/>
                <a:stretch>
                  <a:fillRect l="-2518" b="-11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76258" y="4182781"/>
                <a:ext cx="4289467" cy="14123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𝑡</m:t>
                      </m:r>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𝑑</m:t>
                          </m:r>
                        </m:num>
                        <m:den>
                          <m:r>
                            <a:rPr lang="en-US" sz="4000" b="0" i="1" smtClean="0">
                              <a:latin typeface="Cambria Math" panose="02040503050406030204" pitchFamily="18" charset="0"/>
                            </a:rPr>
                            <m:t>𝑣</m:t>
                          </m:r>
                        </m:den>
                      </m:f>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15</m:t>
                          </m:r>
                          <m:r>
                            <m:rPr>
                              <m:nor/>
                            </m:rPr>
                            <a:rPr lang="en-US" sz="4000" b="0" i="0" smtClean="0">
                              <a:latin typeface="Cambria Math" panose="02040503050406030204" pitchFamily="18" charset="0"/>
                            </a:rPr>
                            <m:t>m</m:t>
                          </m:r>
                        </m:num>
                        <m:den>
                          <m:r>
                            <a:rPr lang="en-US" sz="4000" b="0" i="1" smtClean="0">
                              <a:latin typeface="Cambria Math" panose="02040503050406030204" pitchFamily="18" charset="0"/>
                            </a:rPr>
                            <m:t>10</m:t>
                          </m:r>
                          <m:box>
                            <m:boxPr>
                              <m:ctrlPr>
                                <a:rPr lang="en-US" sz="4000" b="0" i="1" smtClean="0">
                                  <a:latin typeface="Cambria Math" panose="02040503050406030204" pitchFamily="18" charset="0"/>
                                </a:rPr>
                              </m:ctrlPr>
                            </m:boxPr>
                            <m:e>
                              <m:argPr>
                                <m:argSz m:val="-1"/>
                              </m:argPr>
                              <m:f>
                                <m:fPr>
                                  <m:ctrlPr>
                                    <a:rPr lang="en-US" sz="4000" b="0" i="1" smtClean="0">
                                      <a:latin typeface="Cambria Math" panose="02040503050406030204" pitchFamily="18" charset="0"/>
                                    </a:rPr>
                                  </m:ctrlPr>
                                </m:fPr>
                                <m:num>
                                  <m:r>
                                    <m:rPr>
                                      <m:nor/>
                                    </m:rPr>
                                    <a:rPr lang="en-US" sz="4000" b="0" i="0" smtClean="0">
                                      <a:latin typeface="Cambria Math" panose="02040503050406030204" pitchFamily="18" charset="0"/>
                                    </a:rPr>
                                    <m:t>m</m:t>
                                  </m:r>
                                </m:num>
                                <m:den>
                                  <m:r>
                                    <m:rPr>
                                      <m:nor/>
                                    </m:rPr>
                                    <a:rPr lang="en-US" sz="4000" b="0" i="0" smtClean="0">
                                      <a:latin typeface="Cambria Math" panose="02040503050406030204" pitchFamily="18" charset="0"/>
                                    </a:rPr>
                                    <m:t>s</m:t>
                                  </m:r>
                                </m:den>
                              </m:f>
                            </m:e>
                          </m:box>
                        </m:den>
                      </m:f>
                    </m:oMath>
                  </m:oMathPara>
                </a14:m>
                <a:endParaRPr lang="en-US" sz="4000" dirty="0"/>
              </a:p>
            </p:txBody>
          </p:sp>
        </mc:Choice>
        <mc:Fallback xmlns="">
          <p:sp>
            <p:nvSpPr>
              <p:cNvPr id="8" name="TextBox 7"/>
              <p:cNvSpPr txBox="1">
                <a:spLocks noRot="1" noChangeAspect="1" noMove="1" noResize="1" noEditPoints="1" noAdjustHandles="1" noChangeArrowheads="1" noChangeShapeType="1" noTextEdit="1"/>
              </p:cNvSpPr>
              <p:nvPr/>
            </p:nvSpPr>
            <p:spPr>
              <a:xfrm>
                <a:off x="876258" y="4182781"/>
                <a:ext cx="4289467" cy="1412310"/>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774461" y="4527182"/>
                <a:ext cx="1892441"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𝑡</m:t>
                      </m:r>
                      <m:r>
                        <a:rPr lang="en-US" sz="4000" b="0" i="1" smtClean="0">
                          <a:latin typeface="Cambria Math" panose="02040503050406030204" pitchFamily="18" charset="0"/>
                        </a:rPr>
                        <m:t>=1.5</m:t>
                      </m:r>
                      <m:r>
                        <m:rPr>
                          <m:nor/>
                        </m:rPr>
                        <a:rPr lang="en-US" sz="4000" b="0" i="0" smtClean="0">
                          <a:latin typeface="Cambria Math" panose="02040503050406030204" pitchFamily="18" charset="0"/>
                        </a:rPr>
                        <m:t>s</m:t>
                      </m:r>
                    </m:oMath>
                  </m:oMathPara>
                </a14:m>
                <a:endParaRPr lang="en-US" sz="4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774461" y="4527182"/>
                <a:ext cx="1892441" cy="615553"/>
              </a:xfrm>
              <a:prstGeom prst="rect">
                <a:avLst/>
              </a:prstGeom>
              <a:blipFill rotWithShape="0">
                <a:blip r:embed="rId11"/>
                <a:stretch>
                  <a:fillRect/>
                </a:stretch>
              </a:blipFill>
            </p:spPr>
            <p:txBody>
              <a:bodyPr/>
              <a:lstStyle/>
              <a:p>
                <a:r>
                  <a:rPr lang="en-US">
                    <a:noFill/>
                  </a:rPr>
                  <a:t> </a:t>
                </a:r>
              </a:p>
            </p:txBody>
          </p:sp>
        </mc:Fallback>
      </mc:AlternateContent>
      <p:cxnSp>
        <p:nvCxnSpPr>
          <p:cNvPr id="4" name="Straight Connector 3"/>
          <p:cNvCxnSpPr/>
          <p:nvPr/>
        </p:nvCxnSpPr>
        <p:spPr>
          <a:xfrm>
            <a:off x="7704773" y="4663726"/>
            <a:ext cx="228600" cy="341996"/>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7933373" y="3673162"/>
            <a:ext cx="457200" cy="1311112"/>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28244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Instantaneous Velocity</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2666211" y="1527451"/>
            <a:ext cx="5944390" cy="609600"/>
          </a:xfrm>
        </p:spPr>
        <p:txBody>
          <a:bodyPr>
            <a:normAutofit/>
          </a:bodyPr>
          <a:lstStyle/>
          <a:p>
            <a:pPr marL="0" indent="0">
              <a:buNone/>
            </a:pPr>
            <a:r>
              <a:rPr lang="en-US" sz="2400" dirty="0" smtClean="0"/>
              <a:t>Position-vs-Time Graph(</a:t>
            </a:r>
            <a:r>
              <a:rPr lang="en-US" sz="2400" i="1" dirty="0">
                <a:latin typeface="Times New Roman" panose="02020603050405020304" pitchFamily="18" charset="0"/>
                <a:cs typeface="Times New Roman" panose="02020603050405020304" pitchFamily="18" charset="0"/>
              </a:rPr>
              <a:t>v</a:t>
            </a:r>
            <a:r>
              <a:rPr lang="en-US" sz="2400" dirty="0" smtClean="0"/>
              <a:t> vs.  </a:t>
            </a:r>
            <a:r>
              <a:rPr lang="en-US" sz="2400" i="1" dirty="0" smtClean="0">
                <a:latin typeface="Times New Roman" panose="02020603050405020304" pitchFamily="18" charset="0"/>
                <a:cs typeface="Times New Roman" panose="02020603050405020304" pitchFamily="18" charset="0"/>
              </a:rPr>
              <a:t>t</a:t>
            </a:r>
            <a:r>
              <a:rPr lang="en-US" sz="2400" dirty="0" smtClean="0"/>
              <a:t>)</a:t>
            </a:r>
            <a:endParaRPr lang="en-US" sz="2400" dirty="0"/>
          </a:p>
        </p:txBody>
      </p:sp>
      <p:cxnSp>
        <p:nvCxnSpPr>
          <p:cNvPr id="20" name="Straight Connector 19"/>
          <p:cNvCxnSpPr/>
          <p:nvPr/>
        </p:nvCxnSpPr>
        <p:spPr>
          <a:xfrm flipH="1">
            <a:off x="762000" y="2321717"/>
            <a:ext cx="1424" cy="3668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9193" y="4029462"/>
            <a:ext cx="8150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943978" y="3433250"/>
            <a:ext cx="47961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t>
            </a:r>
            <a:r>
              <a:rPr lang="en-US" dirty="0" smtClean="0"/>
              <a:t>(s)</a:t>
            </a:r>
            <a:endParaRPr lang="en-US" dirty="0"/>
          </a:p>
        </p:txBody>
      </p:sp>
      <p:cxnSp>
        <p:nvCxnSpPr>
          <p:cNvPr id="28" name="Straight Connector 27"/>
          <p:cNvCxnSpPr/>
          <p:nvPr/>
        </p:nvCxnSpPr>
        <p:spPr>
          <a:xfrm flipH="1">
            <a:off x="762000" y="402946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62000" y="3121154"/>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62000" y="357530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62000" y="266700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2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838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5934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030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8126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222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0318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6414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2510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606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0798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4702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661774" y="4073396"/>
            <a:ext cx="301686" cy="369332"/>
          </a:xfrm>
          <a:prstGeom prst="rect">
            <a:avLst/>
          </a:prstGeom>
          <a:noFill/>
        </p:spPr>
        <p:txBody>
          <a:bodyPr wrap="none" rtlCol="0">
            <a:spAutoFit/>
          </a:bodyPr>
          <a:lstStyle/>
          <a:p>
            <a:r>
              <a:rPr lang="en-US" dirty="0" smtClean="0"/>
              <a:t>5</a:t>
            </a:r>
            <a:endParaRPr lang="en-US" dirty="0"/>
          </a:p>
        </p:txBody>
      </p:sp>
      <p:sp>
        <p:nvSpPr>
          <p:cNvPr id="45" name="TextBox 44"/>
          <p:cNvSpPr txBox="1"/>
          <p:nvPr/>
        </p:nvSpPr>
        <p:spPr>
          <a:xfrm>
            <a:off x="6651266" y="4064258"/>
            <a:ext cx="418704" cy="369332"/>
          </a:xfrm>
          <a:prstGeom prst="rect">
            <a:avLst/>
          </a:prstGeom>
          <a:noFill/>
        </p:spPr>
        <p:txBody>
          <a:bodyPr wrap="none" rtlCol="0">
            <a:spAutoFit/>
          </a:bodyPr>
          <a:lstStyle/>
          <a:p>
            <a:r>
              <a:rPr lang="en-US" dirty="0" smtClean="0"/>
              <a:t>10</a:t>
            </a:r>
            <a:endParaRPr lang="en-US" dirty="0"/>
          </a:p>
        </p:txBody>
      </p:sp>
      <p:sp>
        <p:nvSpPr>
          <p:cNvPr id="46" name="TextBox 45"/>
          <p:cNvSpPr txBox="1"/>
          <p:nvPr/>
        </p:nvSpPr>
        <p:spPr>
          <a:xfrm>
            <a:off x="302990" y="1952385"/>
            <a:ext cx="61266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x</a:t>
            </a:r>
            <a:r>
              <a:rPr lang="en-US" dirty="0" smtClean="0"/>
              <a:t>(m)</a:t>
            </a:r>
            <a:endParaRPr lang="en-US" dirty="0"/>
          </a:p>
        </p:txBody>
      </p:sp>
      <p:cxnSp>
        <p:nvCxnSpPr>
          <p:cNvPr id="49" name="Straight Connector 48"/>
          <p:cNvCxnSpPr/>
          <p:nvPr/>
        </p:nvCxnSpPr>
        <p:spPr>
          <a:xfrm flipH="1">
            <a:off x="762000" y="493777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62000" y="539192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62000" y="448361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993218" y="2397918"/>
            <a:ext cx="6858000" cy="954882"/>
          </a:xfrm>
          <a:prstGeom prst="line">
            <a:avLst/>
          </a:prstGeom>
          <a:ln w="12700">
            <a:solidFill>
              <a:srgbClr val="C00000">
                <a:alpha val="56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3812618" y="2971800"/>
            <a:ext cx="0" cy="1016000"/>
          </a:xfrm>
          <a:prstGeom prst="line">
            <a:avLst/>
          </a:prstGeom>
          <a:ln w="12700">
            <a:solidFill>
              <a:srgbClr val="FFFF00">
                <a:alpha val="56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a:off x="755650" y="2917824"/>
            <a:ext cx="7804150" cy="1647825"/>
          </a:xfrm>
          <a:custGeom>
            <a:avLst/>
            <a:gdLst>
              <a:gd name="connsiteX0" fmla="*/ 0 w 7372350"/>
              <a:gd name="connsiteY0" fmla="*/ 1121884 h 2837937"/>
              <a:gd name="connsiteX1" fmla="*/ 698500 w 7372350"/>
              <a:gd name="connsiteY1" fmla="*/ 651984 h 2837937"/>
              <a:gd name="connsiteX2" fmla="*/ 2609850 w 7372350"/>
              <a:gd name="connsiteY2" fmla="*/ 277334 h 2837937"/>
              <a:gd name="connsiteX3" fmla="*/ 4895850 w 7372350"/>
              <a:gd name="connsiteY3" fmla="*/ 36034 h 2837937"/>
              <a:gd name="connsiteX4" fmla="*/ 5200650 w 7372350"/>
              <a:gd name="connsiteY4" fmla="*/ 4284 h 2837937"/>
              <a:gd name="connsiteX5" fmla="*/ 5346700 w 7372350"/>
              <a:gd name="connsiteY5" fmla="*/ 67784 h 2837937"/>
              <a:gd name="connsiteX6" fmla="*/ 5448300 w 7372350"/>
              <a:gd name="connsiteY6" fmla="*/ 188434 h 2837937"/>
              <a:gd name="connsiteX7" fmla="*/ 5568950 w 7372350"/>
              <a:gd name="connsiteY7" fmla="*/ 436084 h 2837937"/>
              <a:gd name="connsiteX8" fmla="*/ 5638800 w 7372350"/>
              <a:gd name="connsiteY8" fmla="*/ 798034 h 2837937"/>
              <a:gd name="connsiteX9" fmla="*/ 5867400 w 7372350"/>
              <a:gd name="connsiteY9" fmla="*/ 2677634 h 2837937"/>
              <a:gd name="connsiteX10" fmla="*/ 5905500 w 7372350"/>
              <a:gd name="connsiteY10" fmla="*/ 2722084 h 2837937"/>
              <a:gd name="connsiteX11" fmla="*/ 5949950 w 7372350"/>
              <a:gd name="connsiteY11" fmla="*/ 2556984 h 2837937"/>
              <a:gd name="connsiteX12" fmla="*/ 6038850 w 7372350"/>
              <a:gd name="connsiteY12" fmla="*/ 2309334 h 2837937"/>
              <a:gd name="connsiteX13" fmla="*/ 6457950 w 7372350"/>
              <a:gd name="connsiteY13" fmla="*/ 1883884 h 2837937"/>
              <a:gd name="connsiteX14" fmla="*/ 7372350 w 7372350"/>
              <a:gd name="connsiteY14" fmla="*/ 1134584 h 2837937"/>
              <a:gd name="connsiteX0" fmla="*/ 0 w 6457950"/>
              <a:gd name="connsiteY0" fmla="*/ 1121884 h 2837937"/>
              <a:gd name="connsiteX1" fmla="*/ 698500 w 6457950"/>
              <a:gd name="connsiteY1" fmla="*/ 651984 h 2837937"/>
              <a:gd name="connsiteX2" fmla="*/ 2609850 w 6457950"/>
              <a:gd name="connsiteY2" fmla="*/ 277334 h 2837937"/>
              <a:gd name="connsiteX3" fmla="*/ 4895850 w 6457950"/>
              <a:gd name="connsiteY3" fmla="*/ 36034 h 2837937"/>
              <a:gd name="connsiteX4" fmla="*/ 5200650 w 6457950"/>
              <a:gd name="connsiteY4" fmla="*/ 4284 h 2837937"/>
              <a:gd name="connsiteX5" fmla="*/ 5346700 w 6457950"/>
              <a:gd name="connsiteY5" fmla="*/ 67784 h 2837937"/>
              <a:gd name="connsiteX6" fmla="*/ 5448300 w 6457950"/>
              <a:gd name="connsiteY6" fmla="*/ 188434 h 2837937"/>
              <a:gd name="connsiteX7" fmla="*/ 5568950 w 6457950"/>
              <a:gd name="connsiteY7" fmla="*/ 436084 h 2837937"/>
              <a:gd name="connsiteX8" fmla="*/ 5638800 w 6457950"/>
              <a:gd name="connsiteY8" fmla="*/ 798034 h 2837937"/>
              <a:gd name="connsiteX9" fmla="*/ 5867400 w 6457950"/>
              <a:gd name="connsiteY9" fmla="*/ 2677634 h 2837937"/>
              <a:gd name="connsiteX10" fmla="*/ 5905500 w 6457950"/>
              <a:gd name="connsiteY10" fmla="*/ 2722084 h 2837937"/>
              <a:gd name="connsiteX11" fmla="*/ 5949950 w 6457950"/>
              <a:gd name="connsiteY11" fmla="*/ 2556984 h 2837937"/>
              <a:gd name="connsiteX12" fmla="*/ 6038850 w 6457950"/>
              <a:gd name="connsiteY12" fmla="*/ 2309334 h 2837937"/>
              <a:gd name="connsiteX13" fmla="*/ 6457950 w 6457950"/>
              <a:gd name="connsiteY13" fmla="*/ 1883884 h 2837937"/>
              <a:gd name="connsiteX0" fmla="*/ 0 w 6038850"/>
              <a:gd name="connsiteY0" fmla="*/ 1121884 h 2837937"/>
              <a:gd name="connsiteX1" fmla="*/ 698500 w 6038850"/>
              <a:gd name="connsiteY1" fmla="*/ 651984 h 2837937"/>
              <a:gd name="connsiteX2" fmla="*/ 2609850 w 6038850"/>
              <a:gd name="connsiteY2" fmla="*/ 277334 h 2837937"/>
              <a:gd name="connsiteX3" fmla="*/ 4895850 w 6038850"/>
              <a:gd name="connsiteY3" fmla="*/ 36034 h 2837937"/>
              <a:gd name="connsiteX4" fmla="*/ 5200650 w 6038850"/>
              <a:gd name="connsiteY4" fmla="*/ 4284 h 2837937"/>
              <a:gd name="connsiteX5" fmla="*/ 5346700 w 6038850"/>
              <a:gd name="connsiteY5" fmla="*/ 67784 h 2837937"/>
              <a:gd name="connsiteX6" fmla="*/ 5448300 w 6038850"/>
              <a:gd name="connsiteY6" fmla="*/ 188434 h 2837937"/>
              <a:gd name="connsiteX7" fmla="*/ 5568950 w 6038850"/>
              <a:gd name="connsiteY7" fmla="*/ 436084 h 2837937"/>
              <a:gd name="connsiteX8" fmla="*/ 5638800 w 6038850"/>
              <a:gd name="connsiteY8" fmla="*/ 798034 h 2837937"/>
              <a:gd name="connsiteX9" fmla="*/ 5867400 w 6038850"/>
              <a:gd name="connsiteY9" fmla="*/ 2677634 h 2837937"/>
              <a:gd name="connsiteX10" fmla="*/ 5905500 w 6038850"/>
              <a:gd name="connsiteY10" fmla="*/ 2722084 h 2837937"/>
              <a:gd name="connsiteX11" fmla="*/ 5949950 w 6038850"/>
              <a:gd name="connsiteY11" fmla="*/ 2556984 h 2837937"/>
              <a:gd name="connsiteX12" fmla="*/ 6038850 w 6038850"/>
              <a:gd name="connsiteY12" fmla="*/ 2309334 h 2837937"/>
              <a:gd name="connsiteX0" fmla="*/ 0 w 5949950"/>
              <a:gd name="connsiteY0" fmla="*/ 1121884 h 2837937"/>
              <a:gd name="connsiteX1" fmla="*/ 698500 w 5949950"/>
              <a:gd name="connsiteY1" fmla="*/ 651984 h 2837937"/>
              <a:gd name="connsiteX2" fmla="*/ 2609850 w 5949950"/>
              <a:gd name="connsiteY2" fmla="*/ 277334 h 2837937"/>
              <a:gd name="connsiteX3" fmla="*/ 4895850 w 5949950"/>
              <a:gd name="connsiteY3" fmla="*/ 36034 h 2837937"/>
              <a:gd name="connsiteX4" fmla="*/ 5200650 w 5949950"/>
              <a:gd name="connsiteY4" fmla="*/ 4284 h 2837937"/>
              <a:gd name="connsiteX5" fmla="*/ 5346700 w 5949950"/>
              <a:gd name="connsiteY5" fmla="*/ 67784 h 2837937"/>
              <a:gd name="connsiteX6" fmla="*/ 5448300 w 5949950"/>
              <a:gd name="connsiteY6" fmla="*/ 188434 h 2837937"/>
              <a:gd name="connsiteX7" fmla="*/ 5568950 w 5949950"/>
              <a:gd name="connsiteY7" fmla="*/ 436084 h 2837937"/>
              <a:gd name="connsiteX8" fmla="*/ 5638800 w 5949950"/>
              <a:gd name="connsiteY8" fmla="*/ 798034 h 2837937"/>
              <a:gd name="connsiteX9" fmla="*/ 5867400 w 5949950"/>
              <a:gd name="connsiteY9" fmla="*/ 2677634 h 2837937"/>
              <a:gd name="connsiteX10" fmla="*/ 5905500 w 5949950"/>
              <a:gd name="connsiteY10" fmla="*/ 2722084 h 2837937"/>
              <a:gd name="connsiteX11" fmla="*/ 5949950 w 5949950"/>
              <a:gd name="connsiteY11" fmla="*/ 2556984 h 2837937"/>
              <a:gd name="connsiteX0" fmla="*/ 0 w 5905500"/>
              <a:gd name="connsiteY0" fmla="*/ 1121884 h 2837937"/>
              <a:gd name="connsiteX1" fmla="*/ 698500 w 5905500"/>
              <a:gd name="connsiteY1" fmla="*/ 651984 h 2837937"/>
              <a:gd name="connsiteX2" fmla="*/ 2609850 w 5905500"/>
              <a:gd name="connsiteY2" fmla="*/ 277334 h 2837937"/>
              <a:gd name="connsiteX3" fmla="*/ 4895850 w 5905500"/>
              <a:gd name="connsiteY3" fmla="*/ 36034 h 2837937"/>
              <a:gd name="connsiteX4" fmla="*/ 5200650 w 5905500"/>
              <a:gd name="connsiteY4" fmla="*/ 4284 h 2837937"/>
              <a:gd name="connsiteX5" fmla="*/ 5346700 w 5905500"/>
              <a:gd name="connsiteY5" fmla="*/ 67784 h 2837937"/>
              <a:gd name="connsiteX6" fmla="*/ 5448300 w 5905500"/>
              <a:gd name="connsiteY6" fmla="*/ 188434 h 2837937"/>
              <a:gd name="connsiteX7" fmla="*/ 5568950 w 5905500"/>
              <a:gd name="connsiteY7" fmla="*/ 436084 h 2837937"/>
              <a:gd name="connsiteX8" fmla="*/ 5638800 w 5905500"/>
              <a:gd name="connsiteY8" fmla="*/ 798034 h 2837937"/>
              <a:gd name="connsiteX9" fmla="*/ 5867400 w 5905500"/>
              <a:gd name="connsiteY9" fmla="*/ 2677634 h 2837937"/>
              <a:gd name="connsiteX10" fmla="*/ 5905500 w 5905500"/>
              <a:gd name="connsiteY10" fmla="*/ 2722084 h 2837937"/>
              <a:gd name="connsiteX0" fmla="*/ 0 w 5867400"/>
              <a:gd name="connsiteY0" fmla="*/ 1121884 h 2677634"/>
              <a:gd name="connsiteX1" fmla="*/ 698500 w 5867400"/>
              <a:gd name="connsiteY1" fmla="*/ 651984 h 2677634"/>
              <a:gd name="connsiteX2" fmla="*/ 2609850 w 5867400"/>
              <a:gd name="connsiteY2" fmla="*/ 277334 h 2677634"/>
              <a:gd name="connsiteX3" fmla="*/ 4895850 w 5867400"/>
              <a:gd name="connsiteY3" fmla="*/ 36034 h 2677634"/>
              <a:gd name="connsiteX4" fmla="*/ 5200650 w 5867400"/>
              <a:gd name="connsiteY4" fmla="*/ 4284 h 2677634"/>
              <a:gd name="connsiteX5" fmla="*/ 5346700 w 5867400"/>
              <a:gd name="connsiteY5" fmla="*/ 67784 h 2677634"/>
              <a:gd name="connsiteX6" fmla="*/ 5448300 w 5867400"/>
              <a:gd name="connsiteY6" fmla="*/ 188434 h 2677634"/>
              <a:gd name="connsiteX7" fmla="*/ 5568950 w 5867400"/>
              <a:gd name="connsiteY7" fmla="*/ 436084 h 2677634"/>
              <a:gd name="connsiteX8" fmla="*/ 5638800 w 5867400"/>
              <a:gd name="connsiteY8" fmla="*/ 798034 h 2677634"/>
              <a:gd name="connsiteX9" fmla="*/ 5867400 w 5867400"/>
              <a:gd name="connsiteY9" fmla="*/ 2677634 h 2677634"/>
              <a:gd name="connsiteX0" fmla="*/ 0 w 6807200"/>
              <a:gd name="connsiteY0" fmla="*/ 1121884 h 2753834"/>
              <a:gd name="connsiteX1" fmla="*/ 698500 w 6807200"/>
              <a:gd name="connsiteY1" fmla="*/ 651984 h 2753834"/>
              <a:gd name="connsiteX2" fmla="*/ 2609850 w 6807200"/>
              <a:gd name="connsiteY2" fmla="*/ 277334 h 2753834"/>
              <a:gd name="connsiteX3" fmla="*/ 4895850 w 6807200"/>
              <a:gd name="connsiteY3" fmla="*/ 36034 h 2753834"/>
              <a:gd name="connsiteX4" fmla="*/ 5200650 w 6807200"/>
              <a:gd name="connsiteY4" fmla="*/ 4284 h 2753834"/>
              <a:gd name="connsiteX5" fmla="*/ 5346700 w 6807200"/>
              <a:gd name="connsiteY5" fmla="*/ 67784 h 2753834"/>
              <a:gd name="connsiteX6" fmla="*/ 5448300 w 6807200"/>
              <a:gd name="connsiteY6" fmla="*/ 188434 h 2753834"/>
              <a:gd name="connsiteX7" fmla="*/ 5568950 w 6807200"/>
              <a:gd name="connsiteY7" fmla="*/ 436084 h 2753834"/>
              <a:gd name="connsiteX8" fmla="*/ 5638800 w 6807200"/>
              <a:gd name="connsiteY8" fmla="*/ 798034 h 2753834"/>
              <a:gd name="connsiteX9" fmla="*/ 6807200 w 6807200"/>
              <a:gd name="connsiteY9" fmla="*/ 2753834 h 2753834"/>
              <a:gd name="connsiteX0" fmla="*/ 0 w 6807200"/>
              <a:gd name="connsiteY0" fmla="*/ 1121884 h 2753834"/>
              <a:gd name="connsiteX1" fmla="*/ 698500 w 6807200"/>
              <a:gd name="connsiteY1" fmla="*/ 651984 h 2753834"/>
              <a:gd name="connsiteX2" fmla="*/ 2609850 w 6807200"/>
              <a:gd name="connsiteY2" fmla="*/ 277334 h 2753834"/>
              <a:gd name="connsiteX3" fmla="*/ 4895850 w 6807200"/>
              <a:gd name="connsiteY3" fmla="*/ 36034 h 2753834"/>
              <a:gd name="connsiteX4" fmla="*/ 5200650 w 6807200"/>
              <a:gd name="connsiteY4" fmla="*/ 4284 h 2753834"/>
              <a:gd name="connsiteX5" fmla="*/ 5346700 w 6807200"/>
              <a:gd name="connsiteY5" fmla="*/ 67784 h 2753834"/>
              <a:gd name="connsiteX6" fmla="*/ 5448300 w 6807200"/>
              <a:gd name="connsiteY6" fmla="*/ 188434 h 2753834"/>
              <a:gd name="connsiteX7" fmla="*/ 5568950 w 6807200"/>
              <a:gd name="connsiteY7" fmla="*/ 436084 h 2753834"/>
              <a:gd name="connsiteX8" fmla="*/ 5638800 w 6807200"/>
              <a:gd name="connsiteY8" fmla="*/ 798034 h 2753834"/>
              <a:gd name="connsiteX9" fmla="*/ 6807200 w 6807200"/>
              <a:gd name="connsiteY9" fmla="*/ 2753834 h 2753834"/>
              <a:gd name="connsiteX0" fmla="*/ 0 w 6807200"/>
              <a:gd name="connsiteY0" fmla="*/ 1121884 h 2753834"/>
              <a:gd name="connsiteX1" fmla="*/ 698500 w 6807200"/>
              <a:gd name="connsiteY1" fmla="*/ 651984 h 2753834"/>
              <a:gd name="connsiteX2" fmla="*/ 2609850 w 6807200"/>
              <a:gd name="connsiteY2" fmla="*/ 277334 h 2753834"/>
              <a:gd name="connsiteX3" fmla="*/ 4895850 w 6807200"/>
              <a:gd name="connsiteY3" fmla="*/ 36034 h 2753834"/>
              <a:gd name="connsiteX4" fmla="*/ 5200650 w 6807200"/>
              <a:gd name="connsiteY4" fmla="*/ 4284 h 2753834"/>
              <a:gd name="connsiteX5" fmla="*/ 5346700 w 6807200"/>
              <a:gd name="connsiteY5" fmla="*/ 67784 h 2753834"/>
              <a:gd name="connsiteX6" fmla="*/ 5448300 w 6807200"/>
              <a:gd name="connsiteY6" fmla="*/ 188434 h 2753834"/>
              <a:gd name="connsiteX7" fmla="*/ 5568950 w 6807200"/>
              <a:gd name="connsiteY7" fmla="*/ 436084 h 2753834"/>
              <a:gd name="connsiteX8" fmla="*/ 5886450 w 6807200"/>
              <a:gd name="connsiteY8" fmla="*/ 1045684 h 2753834"/>
              <a:gd name="connsiteX9" fmla="*/ 6807200 w 6807200"/>
              <a:gd name="connsiteY9" fmla="*/ 2753834 h 2753834"/>
              <a:gd name="connsiteX0" fmla="*/ 0 w 6807200"/>
              <a:gd name="connsiteY0" fmla="*/ 1121884 h 2753834"/>
              <a:gd name="connsiteX1" fmla="*/ 698500 w 6807200"/>
              <a:gd name="connsiteY1" fmla="*/ 651984 h 2753834"/>
              <a:gd name="connsiteX2" fmla="*/ 2609850 w 6807200"/>
              <a:gd name="connsiteY2" fmla="*/ 277334 h 2753834"/>
              <a:gd name="connsiteX3" fmla="*/ 4895850 w 6807200"/>
              <a:gd name="connsiteY3" fmla="*/ 36034 h 2753834"/>
              <a:gd name="connsiteX4" fmla="*/ 5200650 w 6807200"/>
              <a:gd name="connsiteY4" fmla="*/ 4284 h 2753834"/>
              <a:gd name="connsiteX5" fmla="*/ 5346700 w 6807200"/>
              <a:gd name="connsiteY5" fmla="*/ 67784 h 2753834"/>
              <a:gd name="connsiteX6" fmla="*/ 5448300 w 6807200"/>
              <a:gd name="connsiteY6" fmla="*/ 188434 h 2753834"/>
              <a:gd name="connsiteX7" fmla="*/ 5568950 w 6807200"/>
              <a:gd name="connsiteY7" fmla="*/ 436084 h 2753834"/>
              <a:gd name="connsiteX8" fmla="*/ 5886450 w 6807200"/>
              <a:gd name="connsiteY8" fmla="*/ 1045684 h 2753834"/>
              <a:gd name="connsiteX9" fmla="*/ 6807200 w 6807200"/>
              <a:gd name="connsiteY9" fmla="*/ 2753834 h 2753834"/>
              <a:gd name="connsiteX0" fmla="*/ 0 w 7804150"/>
              <a:gd name="connsiteY0" fmla="*/ 1121884 h 1661634"/>
              <a:gd name="connsiteX1" fmla="*/ 698500 w 7804150"/>
              <a:gd name="connsiteY1" fmla="*/ 651984 h 1661634"/>
              <a:gd name="connsiteX2" fmla="*/ 2609850 w 7804150"/>
              <a:gd name="connsiteY2" fmla="*/ 277334 h 1661634"/>
              <a:gd name="connsiteX3" fmla="*/ 4895850 w 7804150"/>
              <a:gd name="connsiteY3" fmla="*/ 36034 h 1661634"/>
              <a:gd name="connsiteX4" fmla="*/ 5200650 w 7804150"/>
              <a:gd name="connsiteY4" fmla="*/ 4284 h 1661634"/>
              <a:gd name="connsiteX5" fmla="*/ 5346700 w 7804150"/>
              <a:gd name="connsiteY5" fmla="*/ 67784 h 1661634"/>
              <a:gd name="connsiteX6" fmla="*/ 5448300 w 7804150"/>
              <a:gd name="connsiteY6" fmla="*/ 188434 h 1661634"/>
              <a:gd name="connsiteX7" fmla="*/ 5568950 w 7804150"/>
              <a:gd name="connsiteY7" fmla="*/ 436084 h 1661634"/>
              <a:gd name="connsiteX8" fmla="*/ 5886450 w 7804150"/>
              <a:gd name="connsiteY8" fmla="*/ 1045684 h 1661634"/>
              <a:gd name="connsiteX9" fmla="*/ 7804150 w 7804150"/>
              <a:gd name="connsiteY9" fmla="*/ 1661634 h 1661634"/>
              <a:gd name="connsiteX0" fmla="*/ 0 w 7804150"/>
              <a:gd name="connsiteY0" fmla="*/ 1121884 h 1661634"/>
              <a:gd name="connsiteX1" fmla="*/ 698500 w 7804150"/>
              <a:gd name="connsiteY1" fmla="*/ 651984 h 1661634"/>
              <a:gd name="connsiteX2" fmla="*/ 2609850 w 7804150"/>
              <a:gd name="connsiteY2" fmla="*/ 277334 h 1661634"/>
              <a:gd name="connsiteX3" fmla="*/ 4895850 w 7804150"/>
              <a:gd name="connsiteY3" fmla="*/ 36034 h 1661634"/>
              <a:gd name="connsiteX4" fmla="*/ 5200650 w 7804150"/>
              <a:gd name="connsiteY4" fmla="*/ 4284 h 1661634"/>
              <a:gd name="connsiteX5" fmla="*/ 5346700 w 7804150"/>
              <a:gd name="connsiteY5" fmla="*/ 67784 h 1661634"/>
              <a:gd name="connsiteX6" fmla="*/ 5448300 w 7804150"/>
              <a:gd name="connsiteY6" fmla="*/ 188434 h 1661634"/>
              <a:gd name="connsiteX7" fmla="*/ 5568950 w 7804150"/>
              <a:gd name="connsiteY7" fmla="*/ 436084 h 1661634"/>
              <a:gd name="connsiteX8" fmla="*/ 5886450 w 7804150"/>
              <a:gd name="connsiteY8" fmla="*/ 1045684 h 1661634"/>
              <a:gd name="connsiteX9" fmla="*/ 7804150 w 7804150"/>
              <a:gd name="connsiteY9" fmla="*/ 1661634 h 1661634"/>
              <a:gd name="connsiteX0" fmla="*/ 0 w 7804150"/>
              <a:gd name="connsiteY0" fmla="*/ 1121884 h 1661634"/>
              <a:gd name="connsiteX1" fmla="*/ 698500 w 7804150"/>
              <a:gd name="connsiteY1" fmla="*/ 651984 h 1661634"/>
              <a:gd name="connsiteX2" fmla="*/ 2609850 w 7804150"/>
              <a:gd name="connsiteY2" fmla="*/ 277334 h 1661634"/>
              <a:gd name="connsiteX3" fmla="*/ 4895850 w 7804150"/>
              <a:gd name="connsiteY3" fmla="*/ 36034 h 1661634"/>
              <a:gd name="connsiteX4" fmla="*/ 5200650 w 7804150"/>
              <a:gd name="connsiteY4" fmla="*/ 4284 h 1661634"/>
              <a:gd name="connsiteX5" fmla="*/ 5346700 w 7804150"/>
              <a:gd name="connsiteY5" fmla="*/ 67784 h 1661634"/>
              <a:gd name="connsiteX6" fmla="*/ 5448300 w 7804150"/>
              <a:gd name="connsiteY6" fmla="*/ 188434 h 1661634"/>
              <a:gd name="connsiteX7" fmla="*/ 5568950 w 7804150"/>
              <a:gd name="connsiteY7" fmla="*/ 436084 h 1661634"/>
              <a:gd name="connsiteX8" fmla="*/ 5880100 w 7804150"/>
              <a:gd name="connsiteY8" fmla="*/ 988534 h 1661634"/>
              <a:gd name="connsiteX9" fmla="*/ 7804150 w 7804150"/>
              <a:gd name="connsiteY9" fmla="*/ 1661634 h 1661634"/>
              <a:gd name="connsiteX0" fmla="*/ 0 w 7804150"/>
              <a:gd name="connsiteY0" fmla="*/ 1121884 h 1661634"/>
              <a:gd name="connsiteX1" fmla="*/ 698500 w 7804150"/>
              <a:gd name="connsiteY1" fmla="*/ 651984 h 1661634"/>
              <a:gd name="connsiteX2" fmla="*/ 2609850 w 7804150"/>
              <a:gd name="connsiteY2" fmla="*/ 277334 h 1661634"/>
              <a:gd name="connsiteX3" fmla="*/ 4895850 w 7804150"/>
              <a:gd name="connsiteY3" fmla="*/ 36034 h 1661634"/>
              <a:gd name="connsiteX4" fmla="*/ 5200650 w 7804150"/>
              <a:gd name="connsiteY4" fmla="*/ 4284 h 1661634"/>
              <a:gd name="connsiteX5" fmla="*/ 5346700 w 7804150"/>
              <a:gd name="connsiteY5" fmla="*/ 67784 h 1661634"/>
              <a:gd name="connsiteX6" fmla="*/ 5448300 w 7804150"/>
              <a:gd name="connsiteY6" fmla="*/ 188434 h 1661634"/>
              <a:gd name="connsiteX7" fmla="*/ 5568950 w 7804150"/>
              <a:gd name="connsiteY7" fmla="*/ 436084 h 1661634"/>
              <a:gd name="connsiteX8" fmla="*/ 5880100 w 7804150"/>
              <a:gd name="connsiteY8" fmla="*/ 988534 h 1661634"/>
              <a:gd name="connsiteX9" fmla="*/ 7804150 w 7804150"/>
              <a:gd name="connsiteY9" fmla="*/ 1661634 h 1661634"/>
              <a:gd name="connsiteX0" fmla="*/ 0 w 7804150"/>
              <a:gd name="connsiteY0" fmla="*/ 1121884 h 1661634"/>
              <a:gd name="connsiteX1" fmla="*/ 698500 w 7804150"/>
              <a:gd name="connsiteY1" fmla="*/ 651984 h 1661634"/>
              <a:gd name="connsiteX2" fmla="*/ 2609850 w 7804150"/>
              <a:gd name="connsiteY2" fmla="*/ 277334 h 1661634"/>
              <a:gd name="connsiteX3" fmla="*/ 4895850 w 7804150"/>
              <a:gd name="connsiteY3" fmla="*/ 36034 h 1661634"/>
              <a:gd name="connsiteX4" fmla="*/ 5200650 w 7804150"/>
              <a:gd name="connsiteY4" fmla="*/ 4284 h 1661634"/>
              <a:gd name="connsiteX5" fmla="*/ 5346700 w 7804150"/>
              <a:gd name="connsiteY5" fmla="*/ 67784 h 1661634"/>
              <a:gd name="connsiteX6" fmla="*/ 5448300 w 7804150"/>
              <a:gd name="connsiteY6" fmla="*/ 188434 h 1661634"/>
              <a:gd name="connsiteX7" fmla="*/ 5568950 w 7804150"/>
              <a:gd name="connsiteY7" fmla="*/ 436084 h 1661634"/>
              <a:gd name="connsiteX8" fmla="*/ 5880100 w 7804150"/>
              <a:gd name="connsiteY8" fmla="*/ 988534 h 1661634"/>
              <a:gd name="connsiteX9" fmla="*/ 7804150 w 7804150"/>
              <a:gd name="connsiteY9" fmla="*/ 1661634 h 1661634"/>
              <a:gd name="connsiteX0" fmla="*/ 0 w 7804150"/>
              <a:gd name="connsiteY0" fmla="*/ 1117625 h 1657375"/>
              <a:gd name="connsiteX1" fmla="*/ 698500 w 7804150"/>
              <a:gd name="connsiteY1" fmla="*/ 647725 h 1657375"/>
              <a:gd name="connsiteX2" fmla="*/ 2609850 w 7804150"/>
              <a:gd name="connsiteY2" fmla="*/ 273075 h 1657375"/>
              <a:gd name="connsiteX3" fmla="*/ 3822700 w 7804150"/>
              <a:gd name="connsiteY3" fmla="*/ 69875 h 1657375"/>
              <a:gd name="connsiteX4" fmla="*/ 5200650 w 7804150"/>
              <a:gd name="connsiteY4" fmla="*/ 25 h 1657375"/>
              <a:gd name="connsiteX5" fmla="*/ 5346700 w 7804150"/>
              <a:gd name="connsiteY5" fmla="*/ 63525 h 1657375"/>
              <a:gd name="connsiteX6" fmla="*/ 5448300 w 7804150"/>
              <a:gd name="connsiteY6" fmla="*/ 184175 h 1657375"/>
              <a:gd name="connsiteX7" fmla="*/ 5568950 w 7804150"/>
              <a:gd name="connsiteY7" fmla="*/ 431825 h 1657375"/>
              <a:gd name="connsiteX8" fmla="*/ 5880100 w 7804150"/>
              <a:gd name="connsiteY8" fmla="*/ 984275 h 1657375"/>
              <a:gd name="connsiteX9" fmla="*/ 7804150 w 7804150"/>
              <a:gd name="connsiteY9" fmla="*/ 1657375 h 1657375"/>
              <a:gd name="connsiteX0" fmla="*/ 0 w 7804150"/>
              <a:gd name="connsiteY0" fmla="*/ 1117625 h 1657375"/>
              <a:gd name="connsiteX1" fmla="*/ 698500 w 7804150"/>
              <a:gd name="connsiteY1" fmla="*/ 647725 h 1657375"/>
              <a:gd name="connsiteX2" fmla="*/ 2514600 w 7804150"/>
              <a:gd name="connsiteY2" fmla="*/ 222275 h 1657375"/>
              <a:gd name="connsiteX3" fmla="*/ 3822700 w 7804150"/>
              <a:gd name="connsiteY3" fmla="*/ 69875 h 1657375"/>
              <a:gd name="connsiteX4" fmla="*/ 5200650 w 7804150"/>
              <a:gd name="connsiteY4" fmla="*/ 25 h 1657375"/>
              <a:gd name="connsiteX5" fmla="*/ 5346700 w 7804150"/>
              <a:gd name="connsiteY5" fmla="*/ 63525 h 1657375"/>
              <a:gd name="connsiteX6" fmla="*/ 5448300 w 7804150"/>
              <a:gd name="connsiteY6" fmla="*/ 184175 h 1657375"/>
              <a:gd name="connsiteX7" fmla="*/ 5568950 w 7804150"/>
              <a:gd name="connsiteY7" fmla="*/ 431825 h 1657375"/>
              <a:gd name="connsiteX8" fmla="*/ 5880100 w 7804150"/>
              <a:gd name="connsiteY8" fmla="*/ 984275 h 1657375"/>
              <a:gd name="connsiteX9" fmla="*/ 7804150 w 7804150"/>
              <a:gd name="connsiteY9" fmla="*/ 1657375 h 1657375"/>
              <a:gd name="connsiteX0" fmla="*/ 0 w 7804150"/>
              <a:gd name="connsiteY0" fmla="*/ 1118830 h 1658580"/>
              <a:gd name="connsiteX1" fmla="*/ 698500 w 7804150"/>
              <a:gd name="connsiteY1" fmla="*/ 648930 h 1658580"/>
              <a:gd name="connsiteX2" fmla="*/ 2514600 w 7804150"/>
              <a:gd name="connsiteY2" fmla="*/ 223480 h 1658580"/>
              <a:gd name="connsiteX3" fmla="*/ 3816350 w 7804150"/>
              <a:gd name="connsiteY3" fmla="*/ 39330 h 1658580"/>
              <a:gd name="connsiteX4" fmla="*/ 5200650 w 7804150"/>
              <a:gd name="connsiteY4" fmla="*/ 1230 h 1658580"/>
              <a:gd name="connsiteX5" fmla="*/ 5346700 w 7804150"/>
              <a:gd name="connsiteY5" fmla="*/ 64730 h 1658580"/>
              <a:gd name="connsiteX6" fmla="*/ 5448300 w 7804150"/>
              <a:gd name="connsiteY6" fmla="*/ 185380 h 1658580"/>
              <a:gd name="connsiteX7" fmla="*/ 5568950 w 7804150"/>
              <a:gd name="connsiteY7" fmla="*/ 433030 h 1658580"/>
              <a:gd name="connsiteX8" fmla="*/ 5880100 w 7804150"/>
              <a:gd name="connsiteY8" fmla="*/ 985480 h 1658580"/>
              <a:gd name="connsiteX9" fmla="*/ 7804150 w 7804150"/>
              <a:gd name="connsiteY9" fmla="*/ 1658580 h 1658580"/>
              <a:gd name="connsiteX0" fmla="*/ 0 w 7804150"/>
              <a:gd name="connsiteY0" fmla="*/ 1127189 h 1666939"/>
              <a:gd name="connsiteX1" fmla="*/ 698500 w 7804150"/>
              <a:gd name="connsiteY1" fmla="*/ 657289 h 1666939"/>
              <a:gd name="connsiteX2" fmla="*/ 2514600 w 7804150"/>
              <a:gd name="connsiteY2" fmla="*/ 231839 h 1666939"/>
              <a:gd name="connsiteX3" fmla="*/ 3816350 w 7804150"/>
              <a:gd name="connsiteY3" fmla="*/ 47689 h 1666939"/>
              <a:gd name="connsiteX4" fmla="*/ 5200650 w 7804150"/>
              <a:gd name="connsiteY4" fmla="*/ 9589 h 1666939"/>
              <a:gd name="connsiteX5" fmla="*/ 5448300 w 7804150"/>
              <a:gd name="connsiteY5" fmla="*/ 193739 h 1666939"/>
              <a:gd name="connsiteX6" fmla="*/ 5568950 w 7804150"/>
              <a:gd name="connsiteY6" fmla="*/ 441389 h 1666939"/>
              <a:gd name="connsiteX7" fmla="*/ 5880100 w 7804150"/>
              <a:gd name="connsiteY7" fmla="*/ 993839 h 1666939"/>
              <a:gd name="connsiteX8" fmla="*/ 7804150 w 7804150"/>
              <a:gd name="connsiteY8" fmla="*/ 1666939 h 1666939"/>
              <a:gd name="connsiteX0" fmla="*/ 0 w 7804150"/>
              <a:gd name="connsiteY0" fmla="*/ 1127189 h 1666939"/>
              <a:gd name="connsiteX1" fmla="*/ 698500 w 7804150"/>
              <a:gd name="connsiteY1" fmla="*/ 657289 h 1666939"/>
              <a:gd name="connsiteX2" fmla="*/ 2514600 w 7804150"/>
              <a:gd name="connsiteY2" fmla="*/ 231839 h 1666939"/>
              <a:gd name="connsiteX3" fmla="*/ 3816350 w 7804150"/>
              <a:gd name="connsiteY3" fmla="*/ 47689 h 1666939"/>
              <a:gd name="connsiteX4" fmla="*/ 5200650 w 7804150"/>
              <a:gd name="connsiteY4" fmla="*/ 9589 h 1666939"/>
              <a:gd name="connsiteX5" fmla="*/ 5448300 w 7804150"/>
              <a:gd name="connsiteY5" fmla="*/ 193739 h 1666939"/>
              <a:gd name="connsiteX6" fmla="*/ 5568950 w 7804150"/>
              <a:gd name="connsiteY6" fmla="*/ 441389 h 1666939"/>
              <a:gd name="connsiteX7" fmla="*/ 5880100 w 7804150"/>
              <a:gd name="connsiteY7" fmla="*/ 993839 h 1666939"/>
              <a:gd name="connsiteX8" fmla="*/ 7804150 w 7804150"/>
              <a:gd name="connsiteY8" fmla="*/ 1666939 h 1666939"/>
              <a:gd name="connsiteX0" fmla="*/ 0 w 7804150"/>
              <a:gd name="connsiteY0" fmla="*/ 1127189 h 1666939"/>
              <a:gd name="connsiteX1" fmla="*/ 698500 w 7804150"/>
              <a:gd name="connsiteY1" fmla="*/ 657289 h 1666939"/>
              <a:gd name="connsiteX2" fmla="*/ 2514600 w 7804150"/>
              <a:gd name="connsiteY2" fmla="*/ 231839 h 1666939"/>
              <a:gd name="connsiteX3" fmla="*/ 3816350 w 7804150"/>
              <a:gd name="connsiteY3" fmla="*/ 47689 h 1666939"/>
              <a:gd name="connsiteX4" fmla="*/ 5200650 w 7804150"/>
              <a:gd name="connsiteY4" fmla="*/ 9589 h 1666939"/>
              <a:gd name="connsiteX5" fmla="*/ 5448300 w 7804150"/>
              <a:gd name="connsiteY5" fmla="*/ 193739 h 1666939"/>
              <a:gd name="connsiteX6" fmla="*/ 5600700 w 7804150"/>
              <a:gd name="connsiteY6" fmla="*/ 441389 h 1666939"/>
              <a:gd name="connsiteX7" fmla="*/ 5880100 w 7804150"/>
              <a:gd name="connsiteY7" fmla="*/ 993839 h 1666939"/>
              <a:gd name="connsiteX8" fmla="*/ 7804150 w 7804150"/>
              <a:gd name="connsiteY8" fmla="*/ 1666939 h 1666939"/>
              <a:gd name="connsiteX0" fmla="*/ 0 w 7804150"/>
              <a:gd name="connsiteY0" fmla="*/ 1127189 h 1666939"/>
              <a:gd name="connsiteX1" fmla="*/ 698500 w 7804150"/>
              <a:gd name="connsiteY1" fmla="*/ 657289 h 1666939"/>
              <a:gd name="connsiteX2" fmla="*/ 2514600 w 7804150"/>
              <a:gd name="connsiteY2" fmla="*/ 231839 h 1666939"/>
              <a:gd name="connsiteX3" fmla="*/ 3816350 w 7804150"/>
              <a:gd name="connsiteY3" fmla="*/ 47689 h 1666939"/>
              <a:gd name="connsiteX4" fmla="*/ 5200650 w 7804150"/>
              <a:gd name="connsiteY4" fmla="*/ 9589 h 1666939"/>
              <a:gd name="connsiteX5" fmla="*/ 5448300 w 7804150"/>
              <a:gd name="connsiteY5" fmla="*/ 193739 h 1666939"/>
              <a:gd name="connsiteX6" fmla="*/ 5600700 w 7804150"/>
              <a:gd name="connsiteY6" fmla="*/ 441389 h 1666939"/>
              <a:gd name="connsiteX7" fmla="*/ 5880100 w 7804150"/>
              <a:gd name="connsiteY7" fmla="*/ 993839 h 1666939"/>
              <a:gd name="connsiteX8" fmla="*/ 7804150 w 7804150"/>
              <a:gd name="connsiteY8" fmla="*/ 1666939 h 1666939"/>
              <a:gd name="connsiteX0" fmla="*/ 0 w 7804150"/>
              <a:gd name="connsiteY0" fmla="*/ 1127189 h 1666939"/>
              <a:gd name="connsiteX1" fmla="*/ 698500 w 7804150"/>
              <a:gd name="connsiteY1" fmla="*/ 657289 h 1666939"/>
              <a:gd name="connsiteX2" fmla="*/ 2514600 w 7804150"/>
              <a:gd name="connsiteY2" fmla="*/ 231839 h 1666939"/>
              <a:gd name="connsiteX3" fmla="*/ 3816350 w 7804150"/>
              <a:gd name="connsiteY3" fmla="*/ 47689 h 1666939"/>
              <a:gd name="connsiteX4" fmla="*/ 5200650 w 7804150"/>
              <a:gd name="connsiteY4" fmla="*/ 9589 h 1666939"/>
              <a:gd name="connsiteX5" fmla="*/ 5448300 w 7804150"/>
              <a:gd name="connsiteY5" fmla="*/ 193739 h 1666939"/>
              <a:gd name="connsiteX6" fmla="*/ 5600700 w 7804150"/>
              <a:gd name="connsiteY6" fmla="*/ 441389 h 1666939"/>
              <a:gd name="connsiteX7" fmla="*/ 5924550 w 7804150"/>
              <a:gd name="connsiteY7" fmla="*/ 974789 h 1666939"/>
              <a:gd name="connsiteX8" fmla="*/ 7804150 w 7804150"/>
              <a:gd name="connsiteY8" fmla="*/ 1666939 h 1666939"/>
              <a:gd name="connsiteX0" fmla="*/ 0 w 7804150"/>
              <a:gd name="connsiteY0" fmla="*/ 1127189 h 1666939"/>
              <a:gd name="connsiteX1" fmla="*/ 698500 w 7804150"/>
              <a:gd name="connsiteY1" fmla="*/ 657289 h 1666939"/>
              <a:gd name="connsiteX2" fmla="*/ 2514600 w 7804150"/>
              <a:gd name="connsiteY2" fmla="*/ 231839 h 1666939"/>
              <a:gd name="connsiteX3" fmla="*/ 3816350 w 7804150"/>
              <a:gd name="connsiteY3" fmla="*/ 47689 h 1666939"/>
              <a:gd name="connsiteX4" fmla="*/ 5200650 w 7804150"/>
              <a:gd name="connsiteY4" fmla="*/ 9589 h 1666939"/>
              <a:gd name="connsiteX5" fmla="*/ 5448300 w 7804150"/>
              <a:gd name="connsiteY5" fmla="*/ 193739 h 1666939"/>
              <a:gd name="connsiteX6" fmla="*/ 5600700 w 7804150"/>
              <a:gd name="connsiteY6" fmla="*/ 441389 h 1666939"/>
              <a:gd name="connsiteX7" fmla="*/ 5924550 w 7804150"/>
              <a:gd name="connsiteY7" fmla="*/ 974789 h 1666939"/>
              <a:gd name="connsiteX8" fmla="*/ 7804150 w 7804150"/>
              <a:gd name="connsiteY8" fmla="*/ 1666939 h 1666939"/>
              <a:gd name="connsiteX0" fmla="*/ 0 w 7804150"/>
              <a:gd name="connsiteY0" fmla="*/ 1100206 h 1639956"/>
              <a:gd name="connsiteX1" fmla="*/ 698500 w 7804150"/>
              <a:gd name="connsiteY1" fmla="*/ 630306 h 1639956"/>
              <a:gd name="connsiteX2" fmla="*/ 2514600 w 7804150"/>
              <a:gd name="connsiteY2" fmla="*/ 204856 h 1639956"/>
              <a:gd name="connsiteX3" fmla="*/ 3816350 w 7804150"/>
              <a:gd name="connsiteY3" fmla="*/ 20706 h 1639956"/>
              <a:gd name="connsiteX4" fmla="*/ 5080000 w 7804150"/>
              <a:gd name="connsiteY4" fmla="*/ 20706 h 1639956"/>
              <a:gd name="connsiteX5" fmla="*/ 5448300 w 7804150"/>
              <a:gd name="connsiteY5" fmla="*/ 166756 h 1639956"/>
              <a:gd name="connsiteX6" fmla="*/ 5600700 w 7804150"/>
              <a:gd name="connsiteY6" fmla="*/ 414406 h 1639956"/>
              <a:gd name="connsiteX7" fmla="*/ 5924550 w 7804150"/>
              <a:gd name="connsiteY7" fmla="*/ 947806 h 1639956"/>
              <a:gd name="connsiteX8" fmla="*/ 7804150 w 7804150"/>
              <a:gd name="connsiteY8" fmla="*/ 1639956 h 1639956"/>
              <a:gd name="connsiteX0" fmla="*/ 0 w 7804150"/>
              <a:gd name="connsiteY0" fmla="*/ 1098058 h 1637808"/>
              <a:gd name="connsiteX1" fmla="*/ 698500 w 7804150"/>
              <a:gd name="connsiteY1" fmla="*/ 628158 h 1637808"/>
              <a:gd name="connsiteX2" fmla="*/ 2514600 w 7804150"/>
              <a:gd name="connsiteY2" fmla="*/ 202708 h 1637808"/>
              <a:gd name="connsiteX3" fmla="*/ 3816350 w 7804150"/>
              <a:gd name="connsiteY3" fmla="*/ 18558 h 1637808"/>
              <a:gd name="connsiteX4" fmla="*/ 5080000 w 7804150"/>
              <a:gd name="connsiteY4" fmla="*/ 18558 h 1637808"/>
              <a:gd name="connsiteX5" fmla="*/ 5448300 w 7804150"/>
              <a:gd name="connsiteY5" fmla="*/ 164608 h 1637808"/>
              <a:gd name="connsiteX6" fmla="*/ 5600700 w 7804150"/>
              <a:gd name="connsiteY6" fmla="*/ 412258 h 1637808"/>
              <a:gd name="connsiteX7" fmla="*/ 5924550 w 7804150"/>
              <a:gd name="connsiteY7" fmla="*/ 945658 h 1637808"/>
              <a:gd name="connsiteX8" fmla="*/ 7804150 w 7804150"/>
              <a:gd name="connsiteY8" fmla="*/ 1637808 h 1637808"/>
              <a:gd name="connsiteX0" fmla="*/ 0 w 7804150"/>
              <a:gd name="connsiteY0" fmla="*/ 1090875 h 1630625"/>
              <a:gd name="connsiteX1" fmla="*/ 698500 w 7804150"/>
              <a:gd name="connsiteY1" fmla="*/ 620975 h 1630625"/>
              <a:gd name="connsiteX2" fmla="*/ 2514600 w 7804150"/>
              <a:gd name="connsiteY2" fmla="*/ 195525 h 1630625"/>
              <a:gd name="connsiteX3" fmla="*/ 3581400 w 7804150"/>
              <a:gd name="connsiteY3" fmla="*/ 30425 h 1630625"/>
              <a:gd name="connsiteX4" fmla="*/ 5080000 w 7804150"/>
              <a:gd name="connsiteY4" fmla="*/ 11375 h 1630625"/>
              <a:gd name="connsiteX5" fmla="*/ 5448300 w 7804150"/>
              <a:gd name="connsiteY5" fmla="*/ 157425 h 1630625"/>
              <a:gd name="connsiteX6" fmla="*/ 5600700 w 7804150"/>
              <a:gd name="connsiteY6" fmla="*/ 405075 h 1630625"/>
              <a:gd name="connsiteX7" fmla="*/ 5924550 w 7804150"/>
              <a:gd name="connsiteY7" fmla="*/ 938475 h 1630625"/>
              <a:gd name="connsiteX8" fmla="*/ 7804150 w 7804150"/>
              <a:gd name="connsiteY8" fmla="*/ 1630625 h 1630625"/>
              <a:gd name="connsiteX0" fmla="*/ 0 w 7804150"/>
              <a:gd name="connsiteY0" fmla="*/ 1104236 h 1643986"/>
              <a:gd name="connsiteX1" fmla="*/ 698500 w 7804150"/>
              <a:gd name="connsiteY1" fmla="*/ 634336 h 1643986"/>
              <a:gd name="connsiteX2" fmla="*/ 2514600 w 7804150"/>
              <a:gd name="connsiteY2" fmla="*/ 208886 h 1643986"/>
              <a:gd name="connsiteX3" fmla="*/ 3498850 w 7804150"/>
              <a:gd name="connsiteY3" fmla="*/ 18386 h 1643986"/>
              <a:gd name="connsiteX4" fmla="*/ 5080000 w 7804150"/>
              <a:gd name="connsiteY4" fmla="*/ 24736 h 1643986"/>
              <a:gd name="connsiteX5" fmla="*/ 5448300 w 7804150"/>
              <a:gd name="connsiteY5" fmla="*/ 170786 h 1643986"/>
              <a:gd name="connsiteX6" fmla="*/ 5600700 w 7804150"/>
              <a:gd name="connsiteY6" fmla="*/ 418436 h 1643986"/>
              <a:gd name="connsiteX7" fmla="*/ 5924550 w 7804150"/>
              <a:gd name="connsiteY7" fmla="*/ 951836 h 1643986"/>
              <a:gd name="connsiteX8" fmla="*/ 7804150 w 7804150"/>
              <a:gd name="connsiteY8" fmla="*/ 1643986 h 1643986"/>
              <a:gd name="connsiteX0" fmla="*/ 0 w 7804150"/>
              <a:gd name="connsiteY0" fmla="*/ 1092408 h 1632158"/>
              <a:gd name="connsiteX1" fmla="*/ 698500 w 7804150"/>
              <a:gd name="connsiteY1" fmla="*/ 622508 h 1632158"/>
              <a:gd name="connsiteX2" fmla="*/ 2514600 w 7804150"/>
              <a:gd name="connsiteY2" fmla="*/ 197058 h 1632158"/>
              <a:gd name="connsiteX3" fmla="*/ 3498850 w 7804150"/>
              <a:gd name="connsiteY3" fmla="*/ 6558 h 1632158"/>
              <a:gd name="connsiteX4" fmla="*/ 5080000 w 7804150"/>
              <a:gd name="connsiteY4" fmla="*/ 12908 h 1632158"/>
              <a:gd name="connsiteX5" fmla="*/ 5448300 w 7804150"/>
              <a:gd name="connsiteY5" fmla="*/ 158958 h 1632158"/>
              <a:gd name="connsiteX6" fmla="*/ 5600700 w 7804150"/>
              <a:gd name="connsiteY6" fmla="*/ 406608 h 1632158"/>
              <a:gd name="connsiteX7" fmla="*/ 5924550 w 7804150"/>
              <a:gd name="connsiteY7" fmla="*/ 940008 h 1632158"/>
              <a:gd name="connsiteX8" fmla="*/ 7804150 w 7804150"/>
              <a:gd name="connsiteY8" fmla="*/ 1632158 h 1632158"/>
              <a:gd name="connsiteX0" fmla="*/ 0 w 7804150"/>
              <a:gd name="connsiteY0" fmla="*/ 1103789 h 1643539"/>
              <a:gd name="connsiteX1" fmla="*/ 698500 w 7804150"/>
              <a:gd name="connsiteY1" fmla="*/ 633889 h 1643539"/>
              <a:gd name="connsiteX2" fmla="*/ 2336800 w 7804150"/>
              <a:gd name="connsiteY2" fmla="*/ 202089 h 1643539"/>
              <a:gd name="connsiteX3" fmla="*/ 3498850 w 7804150"/>
              <a:gd name="connsiteY3" fmla="*/ 17939 h 1643539"/>
              <a:gd name="connsiteX4" fmla="*/ 5080000 w 7804150"/>
              <a:gd name="connsiteY4" fmla="*/ 24289 h 1643539"/>
              <a:gd name="connsiteX5" fmla="*/ 5448300 w 7804150"/>
              <a:gd name="connsiteY5" fmla="*/ 170339 h 1643539"/>
              <a:gd name="connsiteX6" fmla="*/ 5600700 w 7804150"/>
              <a:gd name="connsiteY6" fmla="*/ 417989 h 1643539"/>
              <a:gd name="connsiteX7" fmla="*/ 5924550 w 7804150"/>
              <a:gd name="connsiteY7" fmla="*/ 951389 h 1643539"/>
              <a:gd name="connsiteX8" fmla="*/ 7804150 w 7804150"/>
              <a:gd name="connsiteY8" fmla="*/ 1643539 h 1643539"/>
              <a:gd name="connsiteX0" fmla="*/ 0 w 7804150"/>
              <a:gd name="connsiteY0" fmla="*/ 1110522 h 1650272"/>
              <a:gd name="connsiteX1" fmla="*/ 698500 w 7804150"/>
              <a:gd name="connsiteY1" fmla="*/ 640622 h 1650272"/>
              <a:gd name="connsiteX2" fmla="*/ 2336800 w 7804150"/>
              <a:gd name="connsiteY2" fmla="*/ 208822 h 1650272"/>
              <a:gd name="connsiteX3" fmla="*/ 3498850 w 7804150"/>
              <a:gd name="connsiteY3" fmla="*/ 24672 h 1650272"/>
              <a:gd name="connsiteX4" fmla="*/ 5194300 w 7804150"/>
              <a:gd name="connsiteY4" fmla="*/ 18322 h 1650272"/>
              <a:gd name="connsiteX5" fmla="*/ 5448300 w 7804150"/>
              <a:gd name="connsiteY5" fmla="*/ 177072 h 1650272"/>
              <a:gd name="connsiteX6" fmla="*/ 5600700 w 7804150"/>
              <a:gd name="connsiteY6" fmla="*/ 424722 h 1650272"/>
              <a:gd name="connsiteX7" fmla="*/ 5924550 w 7804150"/>
              <a:gd name="connsiteY7" fmla="*/ 958122 h 1650272"/>
              <a:gd name="connsiteX8" fmla="*/ 7804150 w 7804150"/>
              <a:gd name="connsiteY8" fmla="*/ 1650272 h 1650272"/>
              <a:gd name="connsiteX0" fmla="*/ 0 w 7804150"/>
              <a:gd name="connsiteY0" fmla="*/ 1108075 h 1647825"/>
              <a:gd name="connsiteX1" fmla="*/ 698500 w 7804150"/>
              <a:gd name="connsiteY1" fmla="*/ 638175 h 1647825"/>
              <a:gd name="connsiteX2" fmla="*/ 2336800 w 7804150"/>
              <a:gd name="connsiteY2" fmla="*/ 206375 h 1647825"/>
              <a:gd name="connsiteX3" fmla="*/ 3498850 w 7804150"/>
              <a:gd name="connsiteY3" fmla="*/ 22225 h 1647825"/>
              <a:gd name="connsiteX4" fmla="*/ 5194300 w 7804150"/>
              <a:gd name="connsiteY4" fmla="*/ 15875 h 1647825"/>
              <a:gd name="connsiteX5" fmla="*/ 5448300 w 7804150"/>
              <a:gd name="connsiteY5" fmla="*/ 174625 h 1647825"/>
              <a:gd name="connsiteX6" fmla="*/ 5600700 w 7804150"/>
              <a:gd name="connsiteY6" fmla="*/ 422275 h 1647825"/>
              <a:gd name="connsiteX7" fmla="*/ 5924550 w 7804150"/>
              <a:gd name="connsiteY7" fmla="*/ 955675 h 1647825"/>
              <a:gd name="connsiteX8" fmla="*/ 7804150 w 7804150"/>
              <a:gd name="connsiteY8" fmla="*/ 1647825 h 1647825"/>
              <a:gd name="connsiteX0" fmla="*/ 0 w 7804150"/>
              <a:gd name="connsiteY0" fmla="*/ 1108075 h 1647825"/>
              <a:gd name="connsiteX1" fmla="*/ 698500 w 7804150"/>
              <a:gd name="connsiteY1" fmla="*/ 638175 h 1647825"/>
              <a:gd name="connsiteX2" fmla="*/ 2336800 w 7804150"/>
              <a:gd name="connsiteY2" fmla="*/ 206375 h 1647825"/>
              <a:gd name="connsiteX3" fmla="*/ 3498850 w 7804150"/>
              <a:gd name="connsiteY3" fmla="*/ 22225 h 1647825"/>
              <a:gd name="connsiteX4" fmla="*/ 5194300 w 7804150"/>
              <a:gd name="connsiteY4" fmla="*/ 15875 h 1647825"/>
              <a:gd name="connsiteX5" fmla="*/ 5448300 w 7804150"/>
              <a:gd name="connsiteY5" fmla="*/ 174625 h 1647825"/>
              <a:gd name="connsiteX6" fmla="*/ 5600700 w 7804150"/>
              <a:gd name="connsiteY6" fmla="*/ 422275 h 1647825"/>
              <a:gd name="connsiteX7" fmla="*/ 6165850 w 7804150"/>
              <a:gd name="connsiteY7" fmla="*/ 1374775 h 1647825"/>
              <a:gd name="connsiteX8" fmla="*/ 7804150 w 7804150"/>
              <a:gd name="connsiteY8" fmla="*/ 1647825 h 1647825"/>
              <a:gd name="connsiteX0" fmla="*/ 0 w 7804150"/>
              <a:gd name="connsiteY0" fmla="*/ 1108075 h 1647825"/>
              <a:gd name="connsiteX1" fmla="*/ 698500 w 7804150"/>
              <a:gd name="connsiteY1" fmla="*/ 638175 h 1647825"/>
              <a:gd name="connsiteX2" fmla="*/ 2336800 w 7804150"/>
              <a:gd name="connsiteY2" fmla="*/ 206375 h 1647825"/>
              <a:gd name="connsiteX3" fmla="*/ 3498850 w 7804150"/>
              <a:gd name="connsiteY3" fmla="*/ 22225 h 1647825"/>
              <a:gd name="connsiteX4" fmla="*/ 5194300 w 7804150"/>
              <a:gd name="connsiteY4" fmla="*/ 15875 h 1647825"/>
              <a:gd name="connsiteX5" fmla="*/ 5448300 w 7804150"/>
              <a:gd name="connsiteY5" fmla="*/ 174625 h 1647825"/>
              <a:gd name="connsiteX6" fmla="*/ 5600700 w 7804150"/>
              <a:gd name="connsiteY6" fmla="*/ 422275 h 1647825"/>
              <a:gd name="connsiteX7" fmla="*/ 6184900 w 7804150"/>
              <a:gd name="connsiteY7" fmla="*/ 1419225 h 1647825"/>
              <a:gd name="connsiteX8" fmla="*/ 7804150 w 7804150"/>
              <a:gd name="connsiteY8" fmla="*/ 1647825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4150" h="1647825">
                <a:moveTo>
                  <a:pt x="0" y="1108075"/>
                </a:moveTo>
                <a:cubicBezTo>
                  <a:pt x="131762" y="943504"/>
                  <a:pt x="309033" y="788458"/>
                  <a:pt x="698500" y="638175"/>
                </a:cubicBezTo>
                <a:cubicBezTo>
                  <a:pt x="1087967" y="487892"/>
                  <a:pt x="1870075" y="309033"/>
                  <a:pt x="2336800" y="206375"/>
                </a:cubicBezTo>
                <a:cubicBezTo>
                  <a:pt x="2803525" y="103717"/>
                  <a:pt x="3022600" y="53975"/>
                  <a:pt x="3498850" y="22225"/>
                </a:cubicBezTo>
                <a:cubicBezTo>
                  <a:pt x="3975100" y="-9525"/>
                  <a:pt x="5117042" y="-3175"/>
                  <a:pt x="5194300" y="15875"/>
                </a:cubicBezTo>
                <a:cubicBezTo>
                  <a:pt x="5271558" y="34925"/>
                  <a:pt x="5380567" y="106892"/>
                  <a:pt x="5448300" y="174625"/>
                </a:cubicBezTo>
                <a:cubicBezTo>
                  <a:pt x="5516033" y="242358"/>
                  <a:pt x="5477933" y="214842"/>
                  <a:pt x="5600700" y="422275"/>
                </a:cubicBezTo>
                <a:cubicBezTo>
                  <a:pt x="5723467" y="629708"/>
                  <a:pt x="5957358" y="1189567"/>
                  <a:pt x="6184900" y="1419225"/>
                </a:cubicBezTo>
                <a:cubicBezTo>
                  <a:pt x="6412442" y="1648883"/>
                  <a:pt x="6108700" y="1644650"/>
                  <a:pt x="7804150" y="16478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54276" y="2917824"/>
            <a:ext cx="116683" cy="116683"/>
          </a:xfrm>
          <a:prstGeom prst="ellipse">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85659" y="4651495"/>
            <a:ext cx="3723963" cy="923330"/>
          </a:xfrm>
          <a:prstGeom prst="rect">
            <a:avLst/>
          </a:prstGeom>
          <a:noFill/>
        </p:spPr>
        <p:txBody>
          <a:bodyPr wrap="square" rtlCol="0">
            <a:spAutoFit/>
          </a:bodyPr>
          <a:lstStyle/>
          <a:p>
            <a:pPr algn="ctr"/>
            <a:r>
              <a:rPr lang="en-US" dirty="0" smtClean="0"/>
              <a:t>The instantaneous velocity at 5 seconds is equal to the slope of the red dashed line</a:t>
            </a:r>
            <a:endParaRPr lang="en-US" dirty="0"/>
          </a:p>
        </p:txBody>
      </p:sp>
      <mc:AlternateContent xmlns:mc="http://schemas.openxmlformats.org/markup-compatibility/2006" xmlns:a14="http://schemas.microsoft.com/office/drawing/2010/main">
        <mc:Choice Requires="a14">
          <p:sp>
            <p:nvSpPr>
              <p:cNvPr id="66" name="TextBox 65"/>
              <p:cNvSpPr txBox="1"/>
              <p:nvPr/>
            </p:nvSpPr>
            <p:spPr>
              <a:xfrm>
                <a:off x="5235171" y="4645147"/>
                <a:ext cx="2083776" cy="11256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a:rPr>
                            <m:t>𝑣</m:t>
                          </m:r>
                        </m:e>
                        <m:sub>
                          <m:r>
                            <a:rPr lang="en-US" sz="3600" b="0" i="1" smtClean="0">
                              <a:latin typeface="Cambria Math"/>
                            </a:rPr>
                            <m:t>𝑥</m:t>
                          </m:r>
                        </m:sub>
                      </m:sSub>
                      <m:r>
                        <a:rPr lang="en-US" sz="3600" b="0" i="1" smtClean="0">
                          <a:latin typeface="Cambria Math"/>
                        </a:rPr>
                        <m:t>=</m:t>
                      </m:r>
                      <m:f>
                        <m:fPr>
                          <m:ctrlPr>
                            <a:rPr lang="en-US" sz="3600" b="0" i="1" smtClean="0">
                              <a:latin typeface="Cambria Math" panose="02040503050406030204" pitchFamily="18" charset="0"/>
                            </a:rPr>
                          </m:ctrlPr>
                        </m:fPr>
                        <m:num>
                          <m:r>
                            <m:rPr>
                              <m:nor/>
                            </m:rPr>
                            <a:rPr lang="en-US" sz="3600" b="0" i="0" smtClean="0">
                              <a:latin typeface="Cambria Math"/>
                            </a:rPr>
                            <m:t>rise</m:t>
                          </m:r>
                        </m:num>
                        <m:den>
                          <m:r>
                            <m:rPr>
                              <m:nor/>
                            </m:rPr>
                            <a:rPr lang="en-US" sz="3600" b="0" i="0" smtClean="0">
                              <a:latin typeface="Cambria Math"/>
                            </a:rPr>
                            <m:t>run</m:t>
                          </m:r>
                        </m:den>
                      </m:f>
                    </m:oMath>
                  </m:oMathPara>
                </a14:m>
                <a:endParaRPr lang="en-US" sz="3600" dirty="0"/>
              </a:p>
            </p:txBody>
          </p:sp>
        </mc:Choice>
        <mc:Fallback xmlns="">
          <p:sp>
            <p:nvSpPr>
              <p:cNvPr id="66" name="TextBox 65"/>
              <p:cNvSpPr txBox="1">
                <a:spLocks noRot="1" noChangeAspect="1" noMove="1" noResize="1" noEditPoints="1" noAdjustHandles="1" noChangeArrowheads="1" noChangeShapeType="1" noTextEdit="1"/>
              </p:cNvSpPr>
              <p:nvPr/>
            </p:nvSpPr>
            <p:spPr>
              <a:xfrm>
                <a:off x="5235171" y="4645147"/>
                <a:ext cx="2083776" cy="1125629"/>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918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p:cNvSpPr>
          <p:nvPr/>
        </p:nvSpPr>
        <p:spPr bwMode="auto">
          <a:xfrm>
            <a:off x="558800"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Reading Quiz </a:t>
            </a:r>
          </a:p>
        </p:txBody>
      </p:sp>
      <p:sp>
        <p:nvSpPr>
          <p:cNvPr id="17411" name="Rectangle 3"/>
          <p:cNvSpPr>
            <a:spLocks/>
          </p:cNvSpPr>
          <p:nvPr/>
        </p:nvSpPr>
        <p:spPr bwMode="auto">
          <a:xfrm>
            <a:off x="571500" y="822325"/>
            <a:ext cx="80137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07988" indent="-407988" algn="r" defTabSz="822325">
              <a:defRPr sz="2400">
                <a:solidFill>
                  <a:schemeClr val="tx1"/>
                </a:solidFill>
                <a:latin typeface="Arial" panose="020B0604020202020204" pitchFamily="34" charset="0"/>
                <a:cs typeface="Arial" panose="020B0604020202020204" pitchFamily="34" charset="0"/>
              </a:defRPr>
            </a:lvl1pPr>
            <a:lvl2pPr marL="1016000" indent="-431800" algn="r" defTabSz="822325">
              <a:defRPr sz="2400">
                <a:solidFill>
                  <a:schemeClr val="tx1"/>
                </a:solidFill>
                <a:latin typeface="Arial" panose="020B0604020202020204" pitchFamily="34" charset="0"/>
                <a:cs typeface="Arial" panose="020B0604020202020204" pitchFamily="34" charset="0"/>
              </a:defRPr>
            </a:lvl2pPr>
            <a:lvl3pPr marL="1289050" indent="-206375" algn="r" defTabSz="822325">
              <a:defRPr sz="2400">
                <a:solidFill>
                  <a:schemeClr val="tx1"/>
                </a:solidFill>
                <a:latin typeface="Arial" panose="020B0604020202020204" pitchFamily="34" charset="0"/>
                <a:cs typeface="Arial" panose="020B0604020202020204" pitchFamily="34" charset="0"/>
              </a:defRPr>
            </a:lvl3pPr>
            <a:lvl4pPr marL="1597025" indent="-204788" algn="r" defTabSz="822325">
              <a:defRPr sz="2400">
                <a:solidFill>
                  <a:schemeClr val="tx1"/>
                </a:solidFill>
                <a:latin typeface="Arial" panose="020B0604020202020204" pitchFamily="34" charset="0"/>
                <a:cs typeface="Arial" panose="020B0604020202020204" pitchFamily="34" charset="0"/>
              </a:defRPr>
            </a:lvl4pPr>
            <a:lvl5pPr marL="1906588" indent="-206375" algn="r" defTabSz="822325">
              <a:defRPr sz="2400">
                <a:solidFill>
                  <a:schemeClr val="tx1"/>
                </a:solidFill>
                <a:latin typeface="Arial" panose="020B0604020202020204" pitchFamily="34" charset="0"/>
                <a:cs typeface="Arial" panose="020B0604020202020204" pitchFamily="34" charset="0"/>
              </a:defRPr>
            </a:lvl5pPr>
            <a:lvl6pPr marL="2363788"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820988"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278188"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735388"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lnSpc>
                <a:spcPct val="70000"/>
              </a:lnSpc>
              <a:spcBef>
                <a:spcPts val="1075"/>
              </a:spcBef>
              <a:buFont typeface="Arial" panose="020B0604020202020204" pitchFamily="34" charset="0"/>
              <a:buAutoNum type="arabicPeriod"/>
            </a:pPr>
            <a:r>
              <a:rPr lang="en-US" altLang="en-US" sz="2200"/>
              <a:t>The slope at a point on a position-versus-time graph of an </a:t>
            </a:r>
          </a:p>
          <a:p>
            <a:pPr algn="l" eaLnBrk="1" hangingPunct="1">
              <a:lnSpc>
                <a:spcPct val="70000"/>
              </a:lnSpc>
              <a:spcBef>
                <a:spcPts val="1075"/>
              </a:spcBef>
              <a:buFont typeface="Arial" panose="020B0604020202020204" pitchFamily="34" charset="0"/>
              <a:buNone/>
            </a:pPr>
            <a:r>
              <a:rPr lang="en-US" altLang="en-US" sz="2200"/>
              <a:t>	object is</a:t>
            </a:r>
          </a:p>
          <a:p>
            <a:pPr lvl="1" algn="l" eaLnBrk="1" hangingPunct="1">
              <a:lnSpc>
                <a:spcPct val="70000"/>
              </a:lnSpc>
              <a:spcBef>
                <a:spcPts val="1075"/>
              </a:spcBef>
              <a:buFont typeface="Arial" panose="020B0604020202020204" pitchFamily="34" charset="0"/>
              <a:buAutoNum type="alphaUcPeriod"/>
            </a:pPr>
            <a:r>
              <a:rPr lang="en-US" altLang="en-US" sz="2200"/>
              <a:t>the object’s speed at that point.</a:t>
            </a:r>
          </a:p>
          <a:p>
            <a:pPr lvl="1" algn="l" eaLnBrk="1" hangingPunct="1">
              <a:lnSpc>
                <a:spcPct val="70000"/>
              </a:lnSpc>
              <a:spcBef>
                <a:spcPts val="1075"/>
              </a:spcBef>
              <a:buFont typeface="Arial" panose="020B0604020202020204" pitchFamily="34" charset="0"/>
              <a:buAutoNum type="alphaUcPeriod"/>
            </a:pPr>
            <a:r>
              <a:rPr lang="en-US" altLang="en-US" sz="2200"/>
              <a:t>the object’s average velocity at that point.</a:t>
            </a:r>
          </a:p>
          <a:p>
            <a:pPr lvl="1" algn="l" eaLnBrk="1" hangingPunct="1">
              <a:lnSpc>
                <a:spcPct val="70000"/>
              </a:lnSpc>
              <a:spcBef>
                <a:spcPts val="1075"/>
              </a:spcBef>
              <a:buFont typeface="Arial" panose="020B0604020202020204" pitchFamily="34" charset="0"/>
              <a:buAutoNum type="alphaUcPeriod"/>
            </a:pPr>
            <a:r>
              <a:rPr lang="en-US" altLang="en-US" sz="2200"/>
              <a:t>the object’s instantaneous velocity at that point.</a:t>
            </a:r>
          </a:p>
          <a:p>
            <a:pPr lvl="1" algn="l" eaLnBrk="1" hangingPunct="1">
              <a:lnSpc>
                <a:spcPct val="70000"/>
              </a:lnSpc>
              <a:spcBef>
                <a:spcPts val="1075"/>
              </a:spcBef>
              <a:buFont typeface="Arial" panose="020B0604020202020204" pitchFamily="34" charset="0"/>
              <a:buAutoNum type="alphaUcPeriod"/>
            </a:pPr>
            <a:r>
              <a:rPr lang="en-US" altLang="en-US" sz="2200"/>
              <a:t>the object’s acceleration at that point.</a:t>
            </a:r>
          </a:p>
          <a:p>
            <a:pPr lvl="1" algn="l" eaLnBrk="1" hangingPunct="1">
              <a:lnSpc>
                <a:spcPct val="70000"/>
              </a:lnSpc>
              <a:spcBef>
                <a:spcPts val="1075"/>
              </a:spcBef>
              <a:buFont typeface="Arial" panose="020B0604020202020204" pitchFamily="34" charset="0"/>
              <a:buAutoNum type="alphaUcPeriod"/>
            </a:pPr>
            <a:r>
              <a:rPr lang="en-US" altLang="en-US" sz="2200"/>
              <a:t>the distance traveled by the object to that point.</a:t>
            </a:r>
          </a:p>
        </p:txBody>
      </p:sp>
      <p:sp>
        <p:nvSpPr>
          <p:cNvPr id="17412" name="Rectangle 5"/>
          <p:cNvSpPr>
            <a:spLocks/>
          </p:cNvSpPr>
          <p:nvPr/>
        </p:nvSpPr>
        <p:spPr bwMode="auto">
          <a:xfrm>
            <a:off x="8250238" y="6524625"/>
            <a:ext cx="866775"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2-7</a:t>
            </a:r>
          </a:p>
        </p:txBody>
      </p:sp>
      <p:pic>
        <p:nvPicPr>
          <p:cNvPr id="17413" name="PRS Question Icon" descr="PRS Question Icon"/>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47555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p:cNvSpPr>
          <p:nvPr/>
        </p:nvSpPr>
        <p:spPr bwMode="auto">
          <a:xfrm>
            <a:off x="558800" y="138113"/>
            <a:ext cx="24574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sp>
        <p:nvSpPr>
          <p:cNvPr id="19459" name="Rectangle 5"/>
          <p:cNvSpPr>
            <a:spLocks/>
          </p:cNvSpPr>
          <p:nvPr/>
        </p:nvSpPr>
        <p:spPr bwMode="auto">
          <a:xfrm>
            <a:off x="571500" y="822325"/>
            <a:ext cx="80137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07988" indent="-407988" algn="r" defTabSz="822325">
              <a:defRPr sz="2400">
                <a:solidFill>
                  <a:schemeClr val="tx1"/>
                </a:solidFill>
                <a:latin typeface="Arial" panose="020B0604020202020204" pitchFamily="34" charset="0"/>
                <a:cs typeface="Arial" panose="020B0604020202020204" pitchFamily="34" charset="0"/>
              </a:defRPr>
            </a:lvl1pPr>
            <a:lvl2pPr marL="1016000" indent="-431800" algn="r" defTabSz="822325">
              <a:defRPr sz="2400">
                <a:solidFill>
                  <a:schemeClr val="tx1"/>
                </a:solidFill>
                <a:latin typeface="Arial" panose="020B0604020202020204" pitchFamily="34" charset="0"/>
                <a:cs typeface="Arial" panose="020B0604020202020204" pitchFamily="34" charset="0"/>
              </a:defRPr>
            </a:lvl2pPr>
            <a:lvl3pPr marL="1289050" indent="-206375" algn="r" defTabSz="822325">
              <a:defRPr sz="2400">
                <a:solidFill>
                  <a:schemeClr val="tx1"/>
                </a:solidFill>
                <a:latin typeface="Arial" panose="020B0604020202020204" pitchFamily="34" charset="0"/>
                <a:cs typeface="Arial" panose="020B0604020202020204" pitchFamily="34" charset="0"/>
              </a:defRPr>
            </a:lvl3pPr>
            <a:lvl4pPr marL="1597025" indent="-204788" algn="r" defTabSz="822325">
              <a:defRPr sz="2400">
                <a:solidFill>
                  <a:schemeClr val="tx1"/>
                </a:solidFill>
                <a:latin typeface="Arial" panose="020B0604020202020204" pitchFamily="34" charset="0"/>
                <a:cs typeface="Arial" panose="020B0604020202020204" pitchFamily="34" charset="0"/>
              </a:defRPr>
            </a:lvl4pPr>
            <a:lvl5pPr marL="1906588" indent="-206375" algn="r" defTabSz="822325">
              <a:defRPr sz="2400">
                <a:solidFill>
                  <a:schemeClr val="tx1"/>
                </a:solidFill>
                <a:latin typeface="Arial" panose="020B0604020202020204" pitchFamily="34" charset="0"/>
                <a:cs typeface="Arial" panose="020B0604020202020204" pitchFamily="34" charset="0"/>
              </a:defRPr>
            </a:lvl5pPr>
            <a:lvl6pPr marL="2363788"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820988"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278188"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735388"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lnSpc>
                <a:spcPct val="70000"/>
              </a:lnSpc>
              <a:spcBef>
                <a:spcPts val="1075"/>
              </a:spcBef>
              <a:buFont typeface="Arial" panose="020B0604020202020204" pitchFamily="34" charset="0"/>
              <a:buAutoNum type="arabicPeriod"/>
            </a:pPr>
            <a:r>
              <a:rPr lang="en-US" altLang="en-US" sz="2200"/>
              <a:t>The slope at a point on a position-versus-time graph of an </a:t>
            </a:r>
          </a:p>
          <a:p>
            <a:pPr algn="l" eaLnBrk="1" hangingPunct="1">
              <a:lnSpc>
                <a:spcPct val="70000"/>
              </a:lnSpc>
              <a:spcBef>
                <a:spcPts val="1075"/>
              </a:spcBef>
              <a:buFont typeface="Arial" panose="020B0604020202020204" pitchFamily="34" charset="0"/>
              <a:buNone/>
            </a:pPr>
            <a:r>
              <a:rPr lang="en-US" altLang="en-US" sz="2200"/>
              <a:t>	object is</a:t>
            </a:r>
          </a:p>
          <a:p>
            <a:pPr lvl="1" algn="l" eaLnBrk="1" hangingPunct="1">
              <a:lnSpc>
                <a:spcPct val="70000"/>
              </a:lnSpc>
              <a:spcBef>
                <a:spcPts val="1075"/>
              </a:spcBef>
              <a:buFont typeface="Arial" panose="020B0604020202020204" pitchFamily="34" charset="0"/>
              <a:buAutoNum type="alphaUcPeriod"/>
            </a:pPr>
            <a:r>
              <a:rPr lang="en-US" altLang="en-US" sz="2200"/>
              <a:t>the object’s speed at that point.</a:t>
            </a:r>
          </a:p>
          <a:p>
            <a:pPr lvl="1" algn="l" eaLnBrk="1" hangingPunct="1">
              <a:lnSpc>
                <a:spcPct val="70000"/>
              </a:lnSpc>
              <a:spcBef>
                <a:spcPts val="1075"/>
              </a:spcBef>
              <a:buFont typeface="Arial" panose="020B0604020202020204" pitchFamily="34" charset="0"/>
              <a:buAutoNum type="alphaUcPeriod"/>
            </a:pPr>
            <a:r>
              <a:rPr lang="en-US" altLang="en-US" sz="2200"/>
              <a:t>the object’s average velocity at that point.</a:t>
            </a:r>
          </a:p>
          <a:p>
            <a:pPr lvl="1" algn="l" eaLnBrk="1" hangingPunct="1">
              <a:lnSpc>
                <a:spcPct val="70000"/>
              </a:lnSpc>
              <a:spcBef>
                <a:spcPts val="1075"/>
              </a:spcBef>
              <a:buFont typeface="Arial" panose="020B0604020202020204" pitchFamily="34" charset="0"/>
              <a:buAutoNum type="alphaUcPeriod"/>
            </a:pPr>
            <a:r>
              <a:rPr lang="en-US" altLang="en-US" sz="2200" b="1">
                <a:solidFill>
                  <a:srgbClr val="662A6D"/>
                </a:solidFill>
              </a:rPr>
              <a:t>the object’s instantaneous velocity at that point.</a:t>
            </a:r>
            <a:endParaRPr lang="en-US" altLang="en-US" sz="2200"/>
          </a:p>
          <a:p>
            <a:pPr lvl="1" algn="l" eaLnBrk="1" hangingPunct="1">
              <a:lnSpc>
                <a:spcPct val="70000"/>
              </a:lnSpc>
              <a:spcBef>
                <a:spcPts val="1075"/>
              </a:spcBef>
              <a:buFont typeface="Arial" panose="020B0604020202020204" pitchFamily="34" charset="0"/>
              <a:buAutoNum type="alphaUcPeriod"/>
            </a:pPr>
            <a:r>
              <a:rPr lang="en-US" altLang="en-US" sz="2200"/>
              <a:t>the object’s acceleration at that point.</a:t>
            </a:r>
          </a:p>
          <a:p>
            <a:pPr lvl="1" algn="l" eaLnBrk="1" hangingPunct="1">
              <a:lnSpc>
                <a:spcPct val="70000"/>
              </a:lnSpc>
              <a:spcBef>
                <a:spcPts val="1075"/>
              </a:spcBef>
              <a:buFont typeface="Arial" panose="020B0604020202020204" pitchFamily="34" charset="0"/>
              <a:buAutoNum type="alphaUcPeriod"/>
            </a:pPr>
            <a:r>
              <a:rPr lang="en-US" altLang="en-US" sz="2200"/>
              <a:t>the distance traveled by the object to that point.</a:t>
            </a:r>
          </a:p>
        </p:txBody>
      </p:sp>
      <p:sp>
        <p:nvSpPr>
          <p:cNvPr id="19460" name="Rectangle 6"/>
          <p:cNvSpPr>
            <a:spLocks/>
          </p:cNvSpPr>
          <p:nvPr/>
        </p:nvSpPr>
        <p:spPr bwMode="auto">
          <a:xfrm>
            <a:off x="8250238" y="6524625"/>
            <a:ext cx="866775"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2-8</a:t>
            </a:r>
          </a:p>
        </p:txBody>
      </p:sp>
    </p:spTree>
    <p:extLst>
      <p:ext uri="{BB962C8B-B14F-4D97-AF65-F5344CB8AC3E}">
        <p14:creationId xmlns:p14="http://schemas.microsoft.com/office/powerpoint/2010/main" val="286003480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p:cNvSpPr>
          <p:nvPr/>
        </p:nvSpPr>
        <p:spPr bwMode="auto">
          <a:xfrm>
            <a:off x="558800" y="136525"/>
            <a:ext cx="3121025"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Acceleration</a:t>
            </a:r>
          </a:p>
        </p:txBody>
      </p:sp>
      <p:sp>
        <p:nvSpPr>
          <p:cNvPr id="54275" name="Rectangle 3"/>
          <p:cNvSpPr>
            <a:spLocks/>
          </p:cNvSpPr>
          <p:nvPr/>
        </p:nvSpPr>
        <p:spPr bwMode="auto">
          <a:xfrm>
            <a:off x="558800" y="2697163"/>
            <a:ext cx="348615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12750" indent="-412750"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075"/>
              </a:spcBef>
            </a:pPr>
            <a:r>
              <a:rPr lang="en-US" altLang="en-US" sz="2200"/>
              <a:t>Acceleration is:</a:t>
            </a:r>
          </a:p>
          <a:p>
            <a:pPr algn="l" eaLnBrk="1" hangingPunct="1">
              <a:spcBef>
                <a:spcPts val="1075"/>
              </a:spcBef>
              <a:buSzPct val="125000"/>
              <a:buFont typeface="Gill Sans" pitchFamily="48" charset="0"/>
              <a:buChar char="•"/>
            </a:pPr>
            <a:r>
              <a:rPr lang="en-US" altLang="en-US" sz="2200"/>
              <a:t>The rate of change of velocity</a:t>
            </a:r>
          </a:p>
          <a:p>
            <a:pPr algn="l" eaLnBrk="1" hangingPunct="1">
              <a:spcBef>
                <a:spcPts val="1075"/>
              </a:spcBef>
              <a:buSzPct val="125000"/>
              <a:buFont typeface="Gill Sans" pitchFamily="48" charset="0"/>
              <a:buChar char="•"/>
            </a:pPr>
            <a:r>
              <a:rPr lang="en-US" altLang="en-US" sz="2200"/>
              <a:t>The slope of a velocity-versus-time graph</a:t>
            </a:r>
          </a:p>
        </p:txBody>
      </p:sp>
      <p:pic>
        <p:nvPicPr>
          <p:cNvPr id="54276" name="Picture 6" descr="equ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822325"/>
            <a:ext cx="2193925"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8" descr="02_25_Figure"/>
          <p:cNvPicPr>
            <a:picLocks noChangeAspect="1" noChangeArrowheads="1"/>
          </p:cNvPicPr>
          <p:nvPr/>
        </p:nvPicPr>
        <p:blipFill>
          <a:blip r:embed="rId4">
            <a:extLst>
              <a:ext uri="{28A0092B-C50C-407E-A947-70E740481C1C}">
                <a14:useLocalDpi xmlns:a14="http://schemas.microsoft.com/office/drawing/2010/main" val="0"/>
              </a:ext>
            </a:extLst>
          </a:blip>
          <a:srcRect b="2339"/>
          <a:stretch>
            <a:fillRect/>
          </a:stretch>
        </p:blipFill>
        <p:spPr bwMode="auto">
          <a:xfrm>
            <a:off x="4532313" y="736600"/>
            <a:ext cx="36830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9"/>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2-26</a:t>
            </a:r>
          </a:p>
        </p:txBody>
      </p:sp>
    </p:spTree>
    <p:extLst>
      <p:ext uri="{BB962C8B-B14F-4D97-AF65-F5344CB8AC3E}">
        <p14:creationId xmlns:p14="http://schemas.microsoft.com/office/powerpoint/2010/main" val="223000077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2590800" y="1295400"/>
            <a:ext cx="4080353" cy="609600"/>
          </a:xfrm>
        </p:spPr>
        <p:txBody>
          <a:bodyPr>
            <a:normAutofit/>
          </a:bodyPr>
          <a:lstStyle/>
          <a:p>
            <a:pPr marL="0" indent="0">
              <a:buNone/>
            </a:pPr>
            <a:r>
              <a:rPr lang="en-US" sz="2400" dirty="0" smtClean="0"/>
              <a:t>Changing the velocity vector</a:t>
            </a:r>
            <a:endParaRPr lang="en-US" sz="2400" dirty="0"/>
          </a:p>
        </p:txBody>
      </p:sp>
      <p:cxnSp>
        <p:nvCxnSpPr>
          <p:cNvPr id="82" name="Straight Arrow Connector 81"/>
          <p:cNvCxnSpPr/>
          <p:nvPr/>
        </p:nvCxnSpPr>
        <p:spPr>
          <a:xfrm>
            <a:off x="3314700" y="2971800"/>
            <a:ext cx="4953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2125" y="1977946"/>
            <a:ext cx="1776320" cy="2862322"/>
          </a:xfrm>
          <a:prstGeom prst="rect">
            <a:avLst/>
          </a:prstGeom>
          <a:noFill/>
        </p:spPr>
        <p:txBody>
          <a:bodyPr wrap="none" rtlCol="0">
            <a:spAutoFit/>
          </a:bodyPr>
          <a:lstStyle/>
          <a:p>
            <a:r>
              <a:rPr lang="en-US" dirty="0" smtClean="0"/>
              <a:t>Ways to change</a:t>
            </a:r>
          </a:p>
          <a:p>
            <a:endParaRPr lang="en-US" dirty="0" smtClean="0"/>
          </a:p>
          <a:p>
            <a:endParaRPr lang="en-US" dirty="0"/>
          </a:p>
          <a:p>
            <a:r>
              <a:rPr lang="en-US" dirty="0" smtClean="0"/>
              <a:t>Lengthen</a:t>
            </a:r>
          </a:p>
          <a:p>
            <a:endParaRPr lang="en-US" dirty="0" smtClean="0"/>
          </a:p>
          <a:p>
            <a:endParaRPr lang="en-US" dirty="0"/>
          </a:p>
          <a:p>
            <a:r>
              <a:rPr lang="en-US" dirty="0" smtClean="0"/>
              <a:t>Change direction</a:t>
            </a:r>
          </a:p>
          <a:p>
            <a:endParaRPr lang="en-US" dirty="0" smtClean="0"/>
          </a:p>
          <a:p>
            <a:endParaRPr lang="en-US" dirty="0"/>
          </a:p>
          <a:p>
            <a:r>
              <a:rPr lang="en-US" dirty="0" smtClean="0"/>
              <a:t>Or both</a:t>
            </a:r>
            <a:endParaRPr lang="en-US" dirty="0"/>
          </a:p>
        </p:txBody>
      </p:sp>
      <p:sp>
        <p:nvSpPr>
          <p:cNvPr id="47" name="TextBox 46"/>
          <p:cNvSpPr txBox="1"/>
          <p:nvPr/>
        </p:nvSpPr>
        <p:spPr>
          <a:xfrm>
            <a:off x="3124200" y="1963182"/>
            <a:ext cx="4397560" cy="646331"/>
          </a:xfrm>
          <a:prstGeom prst="rect">
            <a:avLst/>
          </a:prstGeom>
          <a:noFill/>
        </p:spPr>
        <p:txBody>
          <a:bodyPr wrap="square" rtlCol="0">
            <a:spAutoFit/>
          </a:bodyPr>
          <a:lstStyle/>
          <a:p>
            <a:r>
              <a:rPr lang="en-US" dirty="0" smtClean="0"/>
              <a:t>Time -&gt;                 </a:t>
            </a:r>
            <a:r>
              <a:rPr lang="en-US" sz="1200" i="1" dirty="0" smtClean="0"/>
              <a:t>each arrowhead is 1 second</a:t>
            </a:r>
            <a:r>
              <a:rPr lang="en-US" dirty="0" smtClean="0"/>
              <a:t>			</a:t>
            </a:r>
          </a:p>
        </p:txBody>
      </p:sp>
      <p:cxnSp>
        <p:nvCxnSpPr>
          <p:cNvPr id="48" name="Straight Arrow Connector 47"/>
          <p:cNvCxnSpPr/>
          <p:nvPr/>
        </p:nvCxnSpPr>
        <p:spPr>
          <a:xfrm>
            <a:off x="4305300" y="2971800"/>
            <a:ext cx="1905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210300" y="2965450"/>
            <a:ext cx="1409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3810000"/>
            <a:ext cx="990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810000" y="3810000"/>
            <a:ext cx="9906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800600" y="3409107"/>
            <a:ext cx="685800" cy="62949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486400" y="3429001"/>
            <a:ext cx="838200" cy="3809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324600" y="3810000"/>
            <a:ext cx="990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7315200" y="3810000"/>
            <a:ext cx="7620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7696200" y="3429001"/>
            <a:ext cx="381000" cy="8381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819400" y="4725968"/>
            <a:ext cx="990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810000" y="4572000"/>
            <a:ext cx="228600" cy="1539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638800" y="4572000"/>
            <a:ext cx="13716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7010400" y="4876800"/>
            <a:ext cx="2286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7239000" y="4876800"/>
            <a:ext cx="990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819400" y="2965450"/>
            <a:ext cx="4953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3810000" y="2965450"/>
            <a:ext cx="914400" cy="6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7620000" y="2965450"/>
            <a:ext cx="25736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7841932" y="2965450"/>
            <a:ext cx="128680" cy="6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4572000" y="4572784"/>
            <a:ext cx="1066800" cy="3040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4038600" y="4571216"/>
            <a:ext cx="533400" cy="3055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6388100" y="4648200"/>
            <a:ext cx="18288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3553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of change of velocity</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Content Placeholder 2"/>
          <p:cNvSpPr>
            <a:spLocks noGrp="1"/>
          </p:cNvSpPr>
          <p:nvPr>
            <p:ph idx="1"/>
          </p:nvPr>
        </p:nvSpPr>
        <p:spPr>
          <a:xfrm>
            <a:off x="1447800" y="3886200"/>
            <a:ext cx="6934200" cy="685799"/>
          </a:xfrm>
        </p:spPr>
        <p:txBody>
          <a:bodyPr>
            <a:noAutofit/>
          </a:bodyPr>
          <a:lstStyle/>
          <a:p>
            <a:pPr marL="0" indent="0">
              <a:buNone/>
            </a:pPr>
            <a:r>
              <a:rPr lang="en-US" sz="2800" dirty="0" smtClean="0"/>
              <a:t>The same as the rise over run on </a:t>
            </a:r>
            <a:r>
              <a:rPr lang="en-US" sz="2800" i="1" dirty="0" smtClean="0">
                <a:latin typeface="Times New Roman" panose="02020603050405020304" pitchFamily="18" charset="0"/>
                <a:cs typeface="Times New Roman" panose="02020603050405020304" pitchFamily="18" charset="0"/>
              </a:rPr>
              <a:t>v</a:t>
            </a:r>
            <a:r>
              <a:rPr lang="en-US" sz="2800" dirty="0" smtClean="0"/>
              <a:t> vs. </a:t>
            </a:r>
            <a:r>
              <a:rPr lang="en-US" sz="2800" i="1" dirty="0" smtClean="0">
                <a:latin typeface="Times New Roman" panose="02020603050405020304" pitchFamily="18" charset="0"/>
                <a:cs typeface="Times New Roman" panose="02020603050405020304" pitchFamily="18" charset="0"/>
              </a:rPr>
              <a:t>t</a:t>
            </a:r>
            <a:r>
              <a:rPr lang="en-US" sz="2800" dirty="0" smtClean="0"/>
              <a:t> plot</a:t>
            </a:r>
          </a:p>
          <a:p>
            <a:pPr marL="0" indent="0">
              <a:buNone/>
            </a:pPr>
            <a:endParaRPr lang="en-US" sz="2800" b="1" dirty="0"/>
          </a:p>
          <a:p>
            <a:pPr marL="0" indent="0">
              <a:buNone/>
            </a:pPr>
            <a:r>
              <a:rPr lang="en-US" sz="2800" b="1" dirty="0" smtClean="0"/>
              <a:t>Acceleration is also a vector</a:t>
            </a:r>
            <a:endParaRPr lang="en-US" sz="2800" b="1" dirty="0"/>
          </a:p>
        </p:txBody>
      </p:sp>
      <mc:AlternateContent xmlns:mc="http://schemas.openxmlformats.org/markup-compatibility/2006" xmlns:a14="http://schemas.microsoft.com/office/drawing/2010/main">
        <mc:Choice Requires="a14">
          <p:sp>
            <p:nvSpPr>
              <p:cNvPr id="3" name="TextBox 2"/>
              <p:cNvSpPr txBox="1"/>
              <p:nvPr/>
            </p:nvSpPr>
            <p:spPr>
              <a:xfrm>
                <a:off x="2362200" y="1981200"/>
                <a:ext cx="3908827" cy="1289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a:rPr>
                            <m:t>𝑎</m:t>
                          </m:r>
                        </m:e>
                        <m:sub>
                          <m:r>
                            <a:rPr lang="en-US" sz="3600" b="0" i="1" smtClean="0">
                              <a:latin typeface="Cambria Math"/>
                            </a:rPr>
                            <m:t>𝑥</m:t>
                          </m:r>
                        </m:sub>
                      </m:sSub>
                      <m:r>
                        <a:rPr lang="en-US" sz="3600" b="0" i="1" smtClean="0">
                          <a:latin typeface="Cambria Math"/>
                        </a:rPr>
                        <m:t>=</m:t>
                      </m:r>
                      <m:f>
                        <m:fPr>
                          <m:ctrlPr>
                            <a:rPr lang="en-US" sz="3600" b="0" i="1" smtClean="0">
                              <a:latin typeface="Cambria Math" panose="02040503050406030204" pitchFamily="18" charset="0"/>
                            </a:rPr>
                          </m:ctrlPr>
                        </m:fPr>
                        <m:num>
                          <m:r>
                            <a:rPr lang="en-US" sz="3600" b="0" i="1" smtClean="0">
                              <a:latin typeface="Cambria Math"/>
                              <a:ea typeface="Cambria Math"/>
                            </a:rPr>
                            <m:t>∆</m:t>
                          </m:r>
                          <m:sSub>
                            <m:sSubPr>
                              <m:ctrlPr>
                                <a:rPr lang="en-US" sz="3600" b="0" i="1" smtClean="0">
                                  <a:latin typeface="Cambria Math" panose="02040503050406030204" pitchFamily="18" charset="0"/>
                                  <a:ea typeface="Cambria Math"/>
                                </a:rPr>
                              </m:ctrlPr>
                            </m:sSubPr>
                            <m:e>
                              <m:r>
                                <a:rPr lang="en-US" sz="3600" b="0" i="1" smtClean="0">
                                  <a:latin typeface="Cambria Math"/>
                                  <a:ea typeface="Cambria Math"/>
                                </a:rPr>
                                <m:t>𝑣</m:t>
                              </m:r>
                            </m:e>
                            <m:sub>
                              <m:r>
                                <a:rPr lang="en-US" sz="3600" b="0" i="1" smtClean="0">
                                  <a:latin typeface="Cambria Math"/>
                                  <a:ea typeface="Cambria Math"/>
                                </a:rPr>
                                <m:t>𝑥</m:t>
                              </m:r>
                            </m:sub>
                          </m:sSub>
                        </m:num>
                        <m:den>
                          <m:r>
                            <a:rPr lang="en-US" sz="3600" i="1">
                              <a:latin typeface="Cambria Math"/>
                              <a:ea typeface="Cambria Math"/>
                            </a:rPr>
                            <m:t>∆</m:t>
                          </m:r>
                          <m:r>
                            <a:rPr lang="en-US" sz="3600" b="0" i="1" smtClean="0">
                              <a:latin typeface="Cambria Math"/>
                              <a:ea typeface="Cambria Math"/>
                            </a:rPr>
                            <m:t>𝑡</m:t>
                          </m:r>
                        </m:den>
                      </m:f>
                      <m:r>
                        <a:rPr lang="en-US" sz="3600" b="0" i="1" smtClean="0">
                          <a:latin typeface="Cambria Math"/>
                        </a:rPr>
                        <m:t>=</m:t>
                      </m:r>
                      <m:f>
                        <m:fPr>
                          <m:ctrlPr>
                            <a:rPr lang="en-US" sz="3600" b="0" i="1" smtClean="0">
                              <a:latin typeface="Cambria Math" panose="02040503050406030204" pitchFamily="18" charset="0"/>
                            </a:rPr>
                          </m:ctrlPr>
                        </m:fPr>
                        <m:num>
                          <m:sSub>
                            <m:sSubPr>
                              <m:ctrlPr>
                                <a:rPr lang="en-US" sz="3600" b="0" i="1" smtClean="0">
                                  <a:latin typeface="Cambria Math" panose="02040503050406030204" pitchFamily="18" charset="0"/>
                                </a:rPr>
                              </m:ctrlPr>
                            </m:sSubPr>
                            <m:e>
                              <m:r>
                                <a:rPr lang="en-US" sz="3600" b="0" i="1" smtClean="0">
                                  <a:latin typeface="Cambria Math"/>
                                </a:rPr>
                                <m:t>𝑣</m:t>
                              </m:r>
                            </m:e>
                            <m:sub>
                              <m:r>
                                <a:rPr lang="en-US" sz="3600" b="0" i="1" smtClean="0">
                                  <a:latin typeface="Cambria Math"/>
                                </a:rPr>
                                <m:t>𝑓</m:t>
                              </m:r>
                              <m:r>
                                <a:rPr lang="en-US" sz="3600" b="0" i="1" smtClean="0">
                                  <a:latin typeface="Cambria Math"/>
                                </a:rPr>
                                <m:t>−</m:t>
                              </m:r>
                            </m:sub>
                          </m:sSub>
                          <m:sSub>
                            <m:sSubPr>
                              <m:ctrlPr>
                                <a:rPr lang="en-US" sz="3600" i="1">
                                  <a:latin typeface="Cambria Math" panose="02040503050406030204" pitchFamily="18" charset="0"/>
                                </a:rPr>
                              </m:ctrlPr>
                            </m:sSubPr>
                            <m:e>
                              <m:r>
                                <a:rPr lang="en-US" sz="3600" b="0" i="1" smtClean="0">
                                  <a:latin typeface="Cambria Math"/>
                                </a:rPr>
                                <m:t>𝑣</m:t>
                              </m:r>
                            </m:e>
                            <m:sub>
                              <m:r>
                                <a:rPr lang="en-US" sz="3600" b="0" i="1" smtClean="0">
                                  <a:latin typeface="Cambria Math"/>
                                </a:rPr>
                                <m:t>𝑖</m:t>
                              </m:r>
                            </m:sub>
                          </m:sSub>
                        </m:num>
                        <m:den>
                          <m:sSub>
                            <m:sSubPr>
                              <m:ctrlPr>
                                <a:rPr lang="en-US" sz="3600" i="1">
                                  <a:latin typeface="Cambria Math" panose="02040503050406030204" pitchFamily="18" charset="0"/>
                                </a:rPr>
                              </m:ctrlPr>
                            </m:sSubPr>
                            <m:e>
                              <m:r>
                                <a:rPr lang="en-US" sz="3600" b="0" i="1" smtClean="0">
                                  <a:latin typeface="Cambria Math"/>
                                </a:rPr>
                                <m:t>𝑡</m:t>
                              </m:r>
                            </m:e>
                            <m:sub>
                              <m:r>
                                <a:rPr lang="en-US" sz="3600" i="1">
                                  <a:latin typeface="Cambria Math"/>
                                </a:rPr>
                                <m:t>𝑓</m:t>
                              </m:r>
                              <m:r>
                                <a:rPr lang="en-US" sz="3600" i="1">
                                  <a:latin typeface="Cambria Math"/>
                                </a:rPr>
                                <m:t>−</m:t>
                              </m:r>
                            </m:sub>
                          </m:sSub>
                          <m:sSub>
                            <m:sSubPr>
                              <m:ctrlPr>
                                <a:rPr lang="en-US" sz="3600" i="1">
                                  <a:latin typeface="Cambria Math" panose="02040503050406030204" pitchFamily="18" charset="0"/>
                                </a:rPr>
                              </m:ctrlPr>
                            </m:sSubPr>
                            <m:e>
                              <m:r>
                                <a:rPr lang="en-US" sz="3600" b="0" i="1" smtClean="0">
                                  <a:latin typeface="Cambria Math"/>
                                </a:rPr>
                                <m:t>𝑡</m:t>
                              </m:r>
                            </m:e>
                            <m:sub>
                              <m:r>
                                <a:rPr lang="en-US" sz="3600" i="1">
                                  <a:latin typeface="Cambria Math"/>
                                </a:rPr>
                                <m:t>𝑖</m:t>
                              </m:r>
                            </m:sub>
                          </m:sSub>
                        </m:den>
                      </m:f>
                    </m:oMath>
                  </m:oMathPara>
                </a14:m>
                <a:endParaRPr lang="en-US" sz="3600" dirty="0"/>
              </a:p>
            </p:txBody>
          </p:sp>
        </mc:Choice>
        <mc:Fallback xmlns="">
          <p:sp>
            <p:nvSpPr>
              <p:cNvPr id="3" name="TextBox 2"/>
              <p:cNvSpPr txBox="1">
                <a:spLocks noRot="1" noChangeAspect="1" noMove="1" noResize="1" noEditPoints="1" noAdjustHandles="1" noChangeArrowheads="1" noChangeShapeType="1" noTextEdit="1"/>
              </p:cNvSpPr>
              <p:nvPr/>
            </p:nvSpPr>
            <p:spPr>
              <a:xfrm>
                <a:off x="2362200" y="1981200"/>
                <a:ext cx="3908827" cy="1289199"/>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23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1344296" y="1246974"/>
            <a:ext cx="6735522" cy="609600"/>
          </a:xfrm>
        </p:spPr>
        <p:txBody>
          <a:bodyPr>
            <a:normAutofit fontScale="85000" lnSpcReduction="10000"/>
          </a:bodyPr>
          <a:lstStyle/>
          <a:p>
            <a:pPr marL="0" indent="0">
              <a:buNone/>
            </a:pPr>
            <a:r>
              <a:rPr lang="en-US" sz="2400" dirty="0" smtClean="0"/>
              <a:t>Anything that’s not flat on a </a:t>
            </a:r>
            <a:r>
              <a:rPr lang="en-US" sz="2400" i="1" dirty="0">
                <a:latin typeface="Times New Roman" panose="02020603050405020304" pitchFamily="18" charset="0"/>
                <a:cs typeface="Times New Roman" panose="02020603050405020304" pitchFamily="18" charset="0"/>
              </a:rPr>
              <a:t>v</a:t>
            </a:r>
            <a:r>
              <a:rPr lang="en-US" sz="2400" dirty="0"/>
              <a:t> vs. </a:t>
            </a:r>
            <a:r>
              <a:rPr lang="en-US" sz="2400" i="1" dirty="0">
                <a:latin typeface="Times New Roman" panose="02020603050405020304" pitchFamily="18" charset="0"/>
                <a:cs typeface="Times New Roman" panose="02020603050405020304" pitchFamily="18" charset="0"/>
              </a:rPr>
              <a:t>t</a:t>
            </a:r>
            <a:r>
              <a:rPr lang="en-US" sz="2400" dirty="0"/>
              <a:t> </a:t>
            </a:r>
            <a:r>
              <a:rPr lang="en-US" sz="2400" dirty="0" smtClean="0"/>
              <a:t>plot is non-zero acceleration</a:t>
            </a:r>
            <a:endParaRPr lang="en-US" sz="2400" dirty="0"/>
          </a:p>
        </p:txBody>
      </p:sp>
      <p:cxnSp>
        <p:nvCxnSpPr>
          <p:cNvPr id="47" name="Straight Connector 46"/>
          <p:cNvCxnSpPr/>
          <p:nvPr/>
        </p:nvCxnSpPr>
        <p:spPr>
          <a:xfrm flipH="1" flipV="1">
            <a:off x="3691121" y="2704307"/>
            <a:ext cx="10886" cy="1325155"/>
          </a:xfrm>
          <a:prstGeom prst="line">
            <a:avLst/>
          </a:prstGeom>
          <a:ln w="12700">
            <a:solidFill>
              <a:srgbClr val="C00000">
                <a:alpha val="56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5957670" y="3038176"/>
            <a:ext cx="743580" cy="99128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763424" y="3022936"/>
            <a:ext cx="2927697" cy="100652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691121" y="3022936"/>
            <a:ext cx="226654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62000" y="2321717"/>
            <a:ext cx="1424" cy="3668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39193" y="4029462"/>
            <a:ext cx="8150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306413" y="3484835"/>
            <a:ext cx="47961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t>
            </a:r>
            <a:r>
              <a:rPr lang="en-US" dirty="0" smtClean="0"/>
              <a:t>(s)</a:t>
            </a:r>
            <a:endParaRPr lang="en-US" dirty="0"/>
          </a:p>
        </p:txBody>
      </p:sp>
      <p:cxnSp>
        <p:nvCxnSpPr>
          <p:cNvPr id="57" name="Straight Connector 56"/>
          <p:cNvCxnSpPr/>
          <p:nvPr/>
        </p:nvCxnSpPr>
        <p:spPr>
          <a:xfrm flipH="1">
            <a:off x="762000" y="402946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62000" y="3121154"/>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762000" y="357530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762000" y="266700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3742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9838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5934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030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8126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4222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0318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6414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2510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8606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0798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4702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540278" y="4073396"/>
            <a:ext cx="301686" cy="369332"/>
          </a:xfrm>
          <a:prstGeom prst="rect">
            <a:avLst/>
          </a:prstGeom>
          <a:noFill/>
        </p:spPr>
        <p:txBody>
          <a:bodyPr wrap="none" rtlCol="0">
            <a:spAutoFit/>
          </a:bodyPr>
          <a:lstStyle/>
          <a:p>
            <a:r>
              <a:rPr lang="en-US" dirty="0" smtClean="0"/>
              <a:t>5</a:t>
            </a:r>
            <a:endParaRPr lang="en-US" dirty="0"/>
          </a:p>
        </p:txBody>
      </p:sp>
      <p:sp>
        <p:nvSpPr>
          <p:cNvPr id="75" name="TextBox 74"/>
          <p:cNvSpPr txBox="1"/>
          <p:nvPr/>
        </p:nvSpPr>
        <p:spPr>
          <a:xfrm>
            <a:off x="6277059" y="4020092"/>
            <a:ext cx="418704" cy="369332"/>
          </a:xfrm>
          <a:prstGeom prst="rect">
            <a:avLst/>
          </a:prstGeom>
          <a:noFill/>
        </p:spPr>
        <p:txBody>
          <a:bodyPr wrap="none" rtlCol="0">
            <a:spAutoFit/>
          </a:bodyPr>
          <a:lstStyle/>
          <a:p>
            <a:r>
              <a:rPr lang="en-US" dirty="0" smtClean="0"/>
              <a:t>10</a:t>
            </a:r>
            <a:endParaRPr lang="en-US" dirty="0"/>
          </a:p>
        </p:txBody>
      </p:sp>
      <p:sp>
        <p:nvSpPr>
          <p:cNvPr id="78" name="TextBox 77"/>
          <p:cNvSpPr txBox="1"/>
          <p:nvPr/>
        </p:nvSpPr>
        <p:spPr>
          <a:xfrm>
            <a:off x="302990" y="1952385"/>
            <a:ext cx="787780"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v</a:t>
            </a:r>
            <a:r>
              <a:rPr lang="en-US" dirty="0" smtClean="0"/>
              <a:t>(m/s)</a:t>
            </a:r>
            <a:endParaRPr lang="en-US" dirty="0"/>
          </a:p>
        </p:txBody>
      </p:sp>
      <p:cxnSp>
        <p:nvCxnSpPr>
          <p:cNvPr id="79" name="Straight Connector 78"/>
          <p:cNvCxnSpPr/>
          <p:nvPr/>
        </p:nvCxnSpPr>
        <p:spPr>
          <a:xfrm flipH="1">
            <a:off x="762000" y="493777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762000" y="539192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762000" y="448361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701250" y="4029462"/>
            <a:ext cx="175695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5959031" y="2704307"/>
            <a:ext cx="5487" cy="2414234"/>
          </a:xfrm>
          <a:prstGeom prst="line">
            <a:avLst/>
          </a:prstGeom>
          <a:ln w="12700">
            <a:solidFill>
              <a:srgbClr val="C00000">
                <a:alpha val="56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6707654" y="2667000"/>
            <a:ext cx="5487" cy="2414234"/>
          </a:xfrm>
          <a:prstGeom prst="line">
            <a:avLst/>
          </a:prstGeom>
          <a:ln w="12700">
            <a:solidFill>
              <a:srgbClr val="C00000">
                <a:alpha val="56000"/>
              </a:srgbClr>
            </a:solidFill>
            <a:prstDash val="sysDash"/>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4066303" y="2590800"/>
            <a:ext cx="151618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Cruise control</a:t>
            </a:r>
            <a:endParaRPr lang="en-US" dirty="0"/>
          </a:p>
        </p:txBody>
      </p:sp>
    </p:spTree>
    <p:extLst>
      <p:ext uri="{BB962C8B-B14F-4D97-AF65-F5344CB8AC3E}">
        <p14:creationId xmlns:p14="http://schemas.microsoft.com/office/powerpoint/2010/main" val="78395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057400"/>
            <a:ext cx="9144000" cy="304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41756" y="366203"/>
            <a:ext cx="8229600" cy="1691197"/>
          </a:xfrm>
        </p:spPr>
        <p:txBody>
          <a:bodyPr/>
          <a:lstStyle/>
          <a:p>
            <a:r>
              <a:rPr lang="en-US" dirty="0"/>
              <a:t>If you are swimming </a:t>
            </a:r>
            <a:r>
              <a:rPr lang="en-US" dirty="0" smtClean="0"/>
              <a:t>upstream, </a:t>
            </a:r>
            <a:r>
              <a:rPr lang="en-US" dirty="0"/>
              <a:t>at what speed does your friend on the shore see you </a:t>
            </a:r>
            <a:r>
              <a:rPr lang="en-US" dirty="0" smtClean="0"/>
              <a:t>moving?</a:t>
            </a:r>
            <a:endParaRPr lang="en-US" dirty="0"/>
          </a:p>
        </p:txBody>
      </p:sp>
      <p:cxnSp>
        <p:nvCxnSpPr>
          <p:cNvPr id="5" name="Straight Arrow Connector 4"/>
          <p:cNvCxnSpPr/>
          <p:nvPr/>
        </p:nvCxnSpPr>
        <p:spPr>
          <a:xfrm flipH="1">
            <a:off x="3434472" y="3200400"/>
            <a:ext cx="3565956" cy="0"/>
          </a:xfrm>
          <a:prstGeom prst="straightConnector1">
            <a:avLst/>
          </a:prstGeom>
          <a:ln w="25400">
            <a:solidFill>
              <a:srgbClr val="00B050">
                <a:alpha val="7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937556" y="3124200"/>
            <a:ext cx="2062872" cy="0"/>
          </a:xfrm>
          <a:prstGeom prst="straightConnector1">
            <a:avLst/>
          </a:prstGeom>
          <a:ln w="25400">
            <a:solidFill>
              <a:srgbClr val="FF0000">
                <a:alpha val="71000"/>
              </a:srgb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18556" y="2613647"/>
            <a:ext cx="1537152" cy="369332"/>
          </a:xfrm>
          <a:prstGeom prst="rect">
            <a:avLst/>
          </a:prstGeom>
          <a:noFill/>
        </p:spPr>
        <p:txBody>
          <a:bodyPr wrap="none" rtlCol="0">
            <a:spAutoFit/>
          </a:bodyPr>
          <a:lstStyle/>
          <a:p>
            <a:r>
              <a:rPr lang="en-US" dirty="0" smtClean="0">
                <a:solidFill>
                  <a:srgbClr val="FF0000"/>
                </a:solidFill>
              </a:rPr>
              <a:t>Water velocity</a:t>
            </a:r>
            <a:endParaRPr lang="en-US" dirty="0">
              <a:solidFill>
                <a:srgbClr val="FF0000"/>
              </a:solidFill>
            </a:endParaRPr>
          </a:p>
        </p:txBody>
      </p:sp>
      <p:sp>
        <p:nvSpPr>
          <p:cNvPr id="13" name="TextBox 12"/>
          <p:cNvSpPr txBox="1"/>
          <p:nvPr/>
        </p:nvSpPr>
        <p:spPr>
          <a:xfrm>
            <a:off x="1524000" y="2430956"/>
            <a:ext cx="2876044" cy="369332"/>
          </a:xfrm>
          <a:prstGeom prst="rect">
            <a:avLst/>
          </a:prstGeom>
          <a:noFill/>
        </p:spPr>
        <p:txBody>
          <a:bodyPr wrap="none" rtlCol="0">
            <a:spAutoFit/>
          </a:bodyPr>
          <a:lstStyle/>
          <a:p>
            <a:r>
              <a:rPr lang="en-US" dirty="0" smtClean="0"/>
              <a:t>Velocity relative to the shore</a:t>
            </a: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1268930" y="5181600"/>
                <a:ext cx="6007350" cy="10408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0" i="1" smtClean="0">
                              <a:latin typeface="Cambria Math" panose="02040503050406030204" pitchFamily="18" charset="0"/>
                            </a:rPr>
                          </m:ctrlPr>
                        </m:accPr>
                        <m:e>
                          <m:r>
                            <a:rPr lang="en-US" sz="3600" b="0" i="1" smtClean="0">
                              <a:latin typeface="Cambria Math"/>
                            </a:rPr>
                            <m:t>𝑠</m:t>
                          </m:r>
                        </m:e>
                      </m:acc>
                      <m:r>
                        <a:rPr lang="en-US" sz="3600" b="0" i="1" smtClean="0">
                          <a:latin typeface="Cambria Math"/>
                        </a:rPr>
                        <m:t>+</m:t>
                      </m:r>
                      <m:acc>
                        <m:accPr>
                          <m:chr m:val="⃗"/>
                          <m:ctrlPr>
                            <a:rPr lang="en-US" sz="3600" b="0" i="1" smtClean="0">
                              <a:latin typeface="Cambria Math" panose="02040503050406030204" pitchFamily="18" charset="0"/>
                            </a:rPr>
                          </m:ctrlPr>
                        </m:accPr>
                        <m:e>
                          <m:r>
                            <a:rPr lang="en-US" sz="3600" b="0" i="1" smtClean="0">
                              <a:latin typeface="Cambria Math"/>
                            </a:rPr>
                            <m:t>𝑤</m:t>
                          </m:r>
                        </m:e>
                      </m:acc>
                      <m:r>
                        <a:rPr lang="en-US" sz="3600" b="0" i="1" smtClean="0">
                          <a:latin typeface="Cambria Math"/>
                        </a:rPr>
                        <m:t>=−4</m:t>
                      </m:r>
                      <m:f>
                        <m:fPr>
                          <m:ctrlPr>
                            <a:rPr lang="en-US" sz="3600" i="1">
                              <a:latin typeface="Cambria Math" panose="02040503050406030204" pitchFamily="18" charset="0"/>
                            </a:rPr>
                          </m:ctrlPr>
                        </m:fPr>
                        <m:num>
                          <m:r>
                            <m:rPr>
                              <m:nor/>
                            </m:rPr>
                            <a:rPr lang="en-US" sz="3600">
                              <a:latin typeface="Cambria Math"/>
                            </a:rPr>
                            <m:t>m</m:t>
                          </m:r>
                        </m:num>
                        <m:den>
                          <m:r>
                            <m:rPr>
                              <m:nor/>
                            </m:rPr>
                            <a:rPr lang="en-US" sz="3600">
                              <a:latin typeface="Cambria Math"/>
                            </a:rPr>
                            <m:t>s</m:t>
                          </m:r>
                        </m:den>
                      </m:f>
                      <m:r>
                        <a:rPr lang="en-US" sz="3600" b="0" i="1" smtClean="0">
                          <a:latin typeface="Cambria Math"/>
                        </a:rPr>
                        <m:t>+2</m:t>
                      </m:r>
                      <m:f>
                        <m:fPr>
                          <m:ctrlPr>
                            <a:rPr lang="en-US" sz="3600" i="1">
                              <a:latin typeface="Cambria Math" panose="02040503050406030204" pitchFamily="18" charset="0"/>
                            </a:rPr>
                          </m:ctrlPr>
                        </m:fPr>
                        <m:num>
                          <m:r>
                            <m:rPr>
                              <m:nor/>
                            </m:rPr>
                            <a:rPr lang="en-US" sz="3600">
                              <a:latin typeface="Cambria Math"/>
                            </a:rPr>
                            <m:t>m</m:t>
                          </m:r>
                        </m:num>
                        <m:den>
                          <m:r>
                            <m:rPr>
                              <m:nor/>
                            </m:rPr>
                            <a:rPr lang="en-US" sz="3600">
                              <a:latin typeface="Cambria Math"/>
                            </a:rPr>
                            <m:t>s</m:t>
                          </m:r>
                        </m:den>
                      </m:f>
                      <m:r>
                        <a:rPr lang="en-US" sz="3600" b="0" i="1" smtClean="0">
                          <a:latin typeface="Cambria Math"/>
                        </a:rPr>
                        <m:t>=−2</m:t>
                      </m:r>
                      <m:f>
                        <m:fPr>
                          <m:ctrlPr>
                            <a:rPr lang="en-US" sz="3600" i="1">
                              <a:latin typeface="Cambria Math" panose="02040503050406030204" pitchFamily="18" charset="0"/>
                            </a:rPr>
                          </m:ctrlPr>
                        </m:fPr>
                        <m:num>
                          <m:r>
                            <m:rPr>
                              <m:nor/>
                            </m:rPr>
                            <a:rPr lang="en-US" sz="3600">
                              <a:latin typeface="Cambria Math"/>
                            </a:rPr>
                            <m:t>m</m:t>
                          </m:r>
                        </m:num>
                        <m:den>
                          <m:r>
                            <m:rPr>
                              <m:nor/>
                            </m:rPr>
                            <a:rPr lang="en-US" sz="3600">
                              <a:latin typeface="Cambria Math"/>
                            </a:rPr>
                            <m:t>s</m:t>
                          </m:r>
                        </m:den>
                      </m:f>
                    </m:oMath>
                  </m:oMathPara>
                </a14:m>
                <a:endParaRPr lang="en-US" sz="3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268930" y="5181600"/>
                <a:ext cx="6007350" cy="1040862"/>
              </a:xfrm>
              <a:prstGeom prst="rect">
                <a:avLst/>
              </a:prstGeom>
              <a:blipFill rotWithShape="0">
                <a:blip r:embed="rId2"/>
                <a:stretch>
                  <a:fillRect/>
                </a:stretch>
              </a:blipFill>
            </p:spPr>
            <p:txBody>
              <a:bodyPr/>
              <a:lstStyle/>
              <a:p>
                <a:r>
                  <a:rPr lang="en-US">
                    <a:noFill/>
                  </a:rPr>
                  <a:t> </a:t>
                </a:r>
              </a:p>
            </p:txBody>
          </p:sp>
        </mc:Fallback>
      </mc:AlternateContent>
      <p:cxnSp>
        <p:nvCxnSpPr>
          <p:cNvPr id="21" name="Straight Arrow Connector 20"/>
          <p:cNvCxnSpPr/>
          <p:nvPr/>
        </p:nvCxnSpPr>
        <p:spPr>
          <a:xfrm flipH="1">
            <a:off x="3439611" y="2971585"/>
            <a:ext cx="1497945" cy="0"/>
          </a:xfrm>
          <a:prstGeom prst="straightConnector1">
            <a:avLst/>
          </a:prstGeom>
          <a:ln w="25400">
            <a:solidFill>
              <a:schemeClr val="tx1">
                <a:alpha val="71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50663" y="3212068"/>
            <a:ext cx="1935786" cy="369332"/>
          </a:xfrm>
          <a:prstGeom prst="rect">
            <a:avLst/>
          </a:prstGeom>
          <a:noFill/>
        </p:spPr>
        <p:txBody>
          <a:bodyPr wrap="none" rtlCol="0">
            <a:spAutoFit/>
          </a:bodyPr>
          <a:lstStyle/>
          <a:p>
            <a:r>
              <a:rPr lang="en-US" dirty="0" smtClean="0">
                <a:solidFill>
                  <a:srgbClr val="00B050"/>
                </a:solidFill>
              </a:rPr>
              <a:t>Swimming velocity</a:t>
            </a:r>
            <a:endParaRPr lang="en-US" dirty="0">
              <a:solidFill>
                <a:srgbClr val="00B050"/>
              </a:solidFill>
            </a:endParaRPr>
          </a:p>
        </p:txBody>
      </p:sp>
      <p:sp>
        <p:nvSpPr>
          <p:cNvPr id="23" name="Striped Right Arrow 22"/>
          <p:cNvSpPr/>
          <p:nvPr/>
        </p:nvSpPr>
        <p:spPr>
          <a:xfrm>
            <a:off x="685800" y="4487854"/>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riped Right Arrow 23"/>
          <p:cNvSpPr/>
          <p:nvPr/>
        </p:nvSpPr>
        <p:spPr>
          <a:xfrm>
            <a:off x="1407920" y="2667000"/>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riped Right Arrow 24"/>
          <p:cNvSpPr/>
          <p:nvPr/>
        </p:nvSpPr>
        <p:spPr>
          <a:xfrm>
            <a:off x="4114800" y="3882789"/>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riped Right Arrow 25"/>
          <p:cNvSpPr/>
          <p:nvPr/>
        </p:nvSpPr>
        <p:spPr>
          <a:xfrm>
            <a:off x="6781800" y="2667000"/>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riped Right Arrow 26"/>
          <p:cNvSpPr/>
          <p:nvPr/>
        </p:nvSpPr>
        <p:spPr>
          <a:xfrm>
            <a:off x="7239000" y="4399711"/>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6771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p:cNvSpPr>
          <p:nvPr/>
        </p:nvSpPr>
        <p:spPr bwMode="auto">
          <a:xfrm>
            <a:off x="558800" y="733425"/>
            <a:ext cx="80819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These four motion diagrams show the motion of a particle along the </a:t>
            </a:r>
            <a:r>
              <a:rPr lang="en-US" altLang="en-US" sz="2200" i="1"/>
              <a:t>x</a:t>
            </a:r>
            <a:r>
              <a:rPr lang="en-US" altLang="en-US" sz="2200"/>
              <a:t>-axis. Rank these motion diagrams by the magnitude of the acceleration. There may be ties.</a:t>
            </a:r>
          </a:p>
        </p:txBody>
      </p:sp>
      <p:sp>
        <p:nvSpPr>
          <p:cNvPr id="56323" name="Rectangle 3"/>
          <p:cNvSpPr>
            <a:spLocks/>
          </p:cNvSpPr>
          <p:nvPr/>
        </p:nvSpPr>
        <p:spPr bwMode="auto">
          <a:xfrm>
            <a:off x="558800" y="136525"/>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Checking Understanding</a:t>
            </a:r>
          </a:p>
        </p:txBody>
      </p:sp>
      <p:pic>
        <p:nvPicPr>
          <p:cNvPr id="563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988" y="2206625"/>
            <a:ext cx="555942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6325" name="Group 11"/>
          <p:cNvGrpSpPr>
            <a:grpSpLocks/>
          </p:cNvGrpSpPr>
          <p:nvPr/>
        </p:nvGrpSpPr>
        <p:grpSpPr bwMode="auto">
          <a:xfrm>
            <a:off x="700088" y="5289550"/>
            <a:ext cx="5707062" cy="1060450"/>
            <a:chOff x="357" y="3395"/>
            <a:chExt cx="3595" cy="668"/>
          </a:xfrm>
        </p:grpSpPr>
        <p:sp>
          <p:nvSpPr>
            <p:cNvPr id="56328" name="Rectangle 6"/>
            <p:cNvSpPr>
              <a:spLocks/>
            </p:cNvSpPr>
            <p:nvPr/>
          </p:nvSpPr>
          <p:spPr bwMode="auto">
            <a:xfrm>
              <a:off x="357" y="3403"/>
              <a:ext cx="1667"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57200" indent="-457200" algn="r" defTabSz="822325">
                <a:defRPr sz="2400">
                  <a:solidFill>
                    <a:schemeClr val="tx1"/>
                  </a:solidFill>
                  <a:latin typeface="Arial" panose="020B0604020202020204" pitchFamily="34" charset="0"/>
                  <a:cs typeface="Arial" panose="020B0604020202020204" pitchFamily="34" charset="0"/>
                </a:defRPr>
              </a:lvl1pPr>
              <a:lvl2pPr marL="1054100" indent="-457200" algn="r" defTabSz="822325">
                <a:defRPr sz="2400">
                  <a:solidFill>
                    <a:schemeClr val="tx1"/>
                  </a:solidFill>
                  <a:latin typeface="Arial" panose="020B0604020202020204" pitchFamily="34" charset="0"/>
                  <a:cs typeface="Arial" panose="020B0604020202020204" pitchFamily="34" charset="0"/>
                </a:defRPr>
              </a:lvl2pPr>
              <a:lvl3pPr marL="1593850" indent="-457200" algn="r" defTabSz="822325">
                <a:defRPr sz="2400">
                  <a:solidFill>
                    <a:schemeClr val="tx1"/>
                  </a:solidFill>
                  <a:latin typeface="Arial" panose="020B0604020202020204" pitchFamily="34" charset="0"/>
                  <a:cs typeface="Arial" panose="020B0604020202020204" pitchFamily="34" charset="0"/>
                </a:defRPr>
              </a:lvl3pPr>
              <a:lvl4pPr marL="1901825" indent="-457200" algn="r" defTabSz="822325">
                <a:defRPr sz="2400">
                  <a:solidFill>
                    <a:schemeClr val="tx1"/>
                  </a:solidFill>
                  <a:latin typeface="Arial" panose="020B0604020202020204" pitchFamily="34" charset="0"/>
                  <a:cs typeface="Arial" panose="020B0604020202020204" pitchFamily="34" charset="0"/>
                </a:defRPr>
              </a:lvl4pPr>
              <a:lvl5pPr marL="2209800" indent="-457200" algn="r" defTabSz="822325">
                <a:defRPr sz="2400">
                  <a:solidFill>
                    <a:schemeClr val="tx1"/>
                  </a:solidFill>
                  <a:latin typeface="Arial" panose="020B0604020202020204" pitchFamily="34" charset="0"/>
                  <a:cs typeface="Arial" panose="020B0604020202020204" pitchFamily="34" charset="0"/>
                </a:defRPr>
              </a:lvl5pPr>
              <a:lvl6pPr marL="26670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242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5814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386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075"/>
                </a:spcBef>
                <a:buFont typeface="Arial" panose="020B0604020202020204" pitchFamily="34" charset="0"/>
                <a:buAutoNum type="alphaUcPeriod"/>
              </a:pPr>
              <a:r>
                <a:rPr lang="en-US" altLang="en-US" sz="2200"/>
                <a:t>B </a:t>
              </a:r>
              <a:r>
                <a:rPr lang="en-US" altLang="en-US" sz="2200">
                  <a:sym typeface="Symbol" panose="05050102010706020507" pitchFamily="18" charset="2"/>
                </a:rPr>
                <a:t></a:t>
              </a:r>
              <a:r>
                <a:rPr lang="en-US" altLang="en-US" sz="2200"/>
                <a:t> A </a:t>
              </a:r>
              <a:r>
                <a:rPr lang="en-US" altLang="en-US" sz="2200">
                  <a:sym typeface="Symbol" panose="05050102010706020507" pitchFamily="18" charset="2"/>
                </a:rPr>
                <a:t></a:t>
              </a:r>
              <a:r>
                <a:rPr lang="en-US" altLang="en-US" sz="2200"/>
                <a:t> D </a:t>
              </a:r>
              <a:r>
                <a:rPr lang="en-US" altLang="en-US" sz="2200">
                  <a:sym typeface="Symbol" panose="05050102010706020507" pitchFamily="18" charset="2"/>
                </a:rPr>
                <a:t></a:t>
              </a:r>
              <a:r>
                <a:rPr lang="en-US" altLang="en-US" sz="2200"/>
                <a:t> C</a:t>
              </a:r>
            </a:p>
            <a:p>
              <a:pPr algn="l" eaLnBrk="1" hangingPunct="1">
                <a:spcBef>
                  <a:spcPts val="1075"/>
                </a:spcBef>
                <a:buFont typeface="Arial" panose="020B0604020202020204" pitchFamily="34" charset="0"/>
                <a:buAutoNum type="alphaUcPeriod"/>
              </a:pPr>
              <a:r>
                <a:rPr lang="en-US" altLang="en-US" sz="2200"/>
                <a:t>B </a:t>
              </a:r>
              <a:r>
                <a:rPr lang="en-US" altLang="en-US" sz="2200">
                  <a:sym typeface="Symbol" panose="05050102010706020507" pitchFamily="18" charset="2"/>
                </a:rPr>
                <a:t></a:t>
              </a:r>
              <a:r>
                <a:rPr lang="en-US" altLang="en-US" sz="2200"/>
                <a:t> A </a:t>
              </a:r>
              <a:r>
                <a:rPr lang="en-US" altLang="en-US" sz="2200">
                  <a:sym typeface="Symbol" panose="05050102010706020507" pitchFamily="18" charset="2"/>
                </a:rPr>
                <a:t></a:t>
              </a:r>
              <a:r>
                <a:rPr lang="en-US" altLang="en-US" sz="2200"/>
                <a:t> C </a:t>
              </a:r>
              <a:r>
                <a:rPr lang="en-US" altLang="en-US" sz="2200">
                  <a:sym typeface="Symbol" panose="05050102010706020507" pitchFamily="18" charset="2"/>
                </a:rPr>
                <a:t></a:t>
              </a:r>
              <a:r>
                <a:rPr lang="en-US" altLang="en-US" sz="2200"/>
                <a:t> D</a:t>
              </a:r>
            </a:p>
          </p:txBody>
        </p:sp>
        <p:sp>
          <p:nvSpPr>
            <p:cNvPr id="56329" name="Rectangle 9"/>
            <p:cNvSpPr>
              <a:spLocks/>
            </p:cNvSpPr>
            <p:nvPr/>
          </p:nvSpPr>
          <p:spPr bwMode="auto">
            <a:xfrm>
              <a:off x="2325" y="3395"/>
              <a:ext cx="1627"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57200" indent="-457200" algn="r" defTabSz="822325">
                <a:defRPr sz="2400">
                  <a:solidFill>
                    <a:schemeClr val="tx1"/>
                  </a:solidFill>
                  <a:latin typeface="Arial" panose="020B0604020202020204" pitchFamily="34" charset="0"/>
                  <a:cs typeface="Arial" panose="020B0604020202020204" pitchFamily="34" charset="0"/>
                </a:defRPr>
              </a:lvl1pPr>
              <a:lvl2pPr marL="1054100" indent="-457200" algn="r" defTabSz="822325">
                <a:defRPr sz="2400">
                  <a:solidFill>
                    <a:schemeClr val="tx1"/>
                  </a:solidFill>
                  <a:latin typeface="Arial" panose="020B0604020202020204" pitchFamily="34" charset="0"/>
                  <a:cs typeface="Arial" panose="020B0604020202020204" pitchFamily="34" charset="0"/>
                </a:defRPr>
              </a:lvl2pPr>
              <a:lvl3pPr marL="1593850" indent="-457200" algn="r" defTabSz="822325">
                <a:defRPr sz="2400">
                  <a:solidFill>
                    <a:schemeClr val="tx1"/>
                  </a:solidFill>
                  <a:latin typeface="Arial" panose="020B0604020202020204" pitchFamily="34" charset="0"/>
                  <a:cs typeface="Arial" panose="020B0604020202020204" pitchFamily="34" charset="0"/>
                </a:defRPr>
              </a:lvl3pPr>
              <a:lvl4pPr marL="1901825" indent="-457200" algn="r" defTabSz="822325">
                <a:defRPr sz="2400">
                  <a:solidFill>
                    <a:schemeClr val="tx1"/>
                  </a:solidFill>
                  <a:latin typeface="Arial" panose="020B0604020202020204" pitchFamily="34" charset="0"/>
                  <a:cs typeface="Arial" panose="020B0604020202020204" pitchFamily="34" charset="0"/>
                </a:defRPr>
              </a:lvl4pPr>
              <a:lvl5pPr marL="2209800" indent="-457200" algn="r" defTabSz="822325">
                <a:defRPr sz="2400">
                  <a:solidFill>
                    <a:schemeClr val="tx1"/>
                  </a:solidFill>
                  <a:latin typeface="Arial" panose="020B0604020202020204" pitchFamily="34" charset="0"/>
                  <a:cs typeface="Arial" panose="020B0604020202020204" pitchFamily="34" charset="0"/>
                </a:defRPr>
              </a:lvl5pPr>
              <a:lvl6pPr marL="26670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242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5814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386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075"/>
                </a:spcBef>
                <a:buFont typeface="Arial" panose="020B0604020202020204" pitchFamily="34" charset="0"/>
                <a:buAutoNum type="alphaUcPeriod" startAt="3"/>
              </a:pPr>
              <a:r>
                <a:rPr lang="en-US" altLang="en-US" sz="2200"/>
                <a:t>A </a:t>
              </a:r>
              <a:r>
                <a:rPr lang="en-US" altLang="en-US" sz="2200">
                  <a:sym typeface="Symbol" panose="05050102010706020507" pitchFamily="18" charset="2"/>
                </a:rPr>
                <a:t></a:t>
              </a:r>
              <a:r>
                <a:rPr lang="en-US" altLang="en-US" sz="2200"/>
                <a:t> B </a:t>
              </a:r>
              <a:r>
                <a:rPr lang="en-US" altLang="en-US" sz="2200">
                  <a:sym typeface="Symbol" panose="05050102010706020507" pitchFamily="18" charset="2"/>
                </a:rPr>
                <a:t></a:t>
              </a:r>
              <a:r>
                <a:rPr lang="en-US" altLang="en-US" sz="2200"/>
                <a:t> C </a:t>
              </a:r>
              <a:r>
                <a:rPr lang="en-US" altLang="en-US" sz="2200">
                  <a:sym typeface="Symbol" panose="05050102010706020507" pitchFamily="18" charset="2"/>
                </a:rPr>
                <a:t></a:t>
              </a:r>
              <a:r>
                <a:rPr lang="en-US" altLang="en-US" sz="2200"/>
                <a:t> D</a:t>
              </a:r>
            </a:p>
            <a:p>
              <a:pPr algn="l" eaLnBrk="1" hangingPunct="1">
                <a:spcBef>
                  <a:spcPts val="1075"/>
                </a:spcBef>
                <a:buFont typeface="Arial" panose="020B0604020202020204" pitchFamily="34" charset="0"/>
                <a:buAutoNum type="alphaUcPeriod" startAt="3"/>
              </a:pPr>
              <a:r>
                <a:rPr lang="en-US" altLang="en-US" sz="2200"/>
                <a:t>B </a:t>
              </a:r>
              <a:r>
                <a:rPr lang="en-US" altLang="en-US" sz="2200">
                  <a:sym typeface="Symbol" panose="05050102010706020507" pitchFamily="18" charset="2"/>
                </a:rPr>
                <a:t></a:t>
              </a:r>
              <a:r>
                <a:rPr lang="en-US" altLang="en-US" sz="2200"/>
                <a:t> D </a:t>
              </a:r>
              <a:r>
                <a:rPr lang="en-US" altLang="en-US" sz="2200">
                  <a:sym typeface="Symbol" panose="05050102010706020507" pitchFamily="18" charset="2"/>
                </a:rPr>
                <a:t></a:t>
              </a:r>
              <a:r>
                <a:rPr lang="en-US" altLang="en-US" sz="2200"/>
                <a:t> A </a:t>
              </a:r>
              <a:r>
                <a:rPr lang="en-US" altLang="en-US" sz="2200">
                  <a:sym typeface="Symbol" panose="05050102010706020507" pitchFamily="18" charset="2"/>
                </a:rPr>
                <a:t></a:t>
              </a:r>
              <a:r>
                <a:rPr lang="en-US" altLang="en-US" sz="2200"/>
                <a:t> C</a:t>
              </a:r>
            </a:p>
          </p:txBody>
        </p:sp>
      </p:grpSp>
      <p:sp>
        <p:nvSpPr>
          <p:cNvPr id="56326" name="Rectangle 10"/>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2-27</a:t>
            </a:r>
          </a:p>
        </p:txBody>
      </p:sp>
      <p:pic>
        <p:nvPicPr>
          <p:cNvPr id="56327"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93908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p:cNvSpPr>
          <p:nvPr/>
        </p:nvSpPr>
        <p:spPr bwMode="auto">
          <a:xfrm>
            <a:off x="558800" y="733425"/>
            <a:ext cx="80819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These four motion diagrams show the motion of a particle along the </a:t>
            </a:r>
            <a:r>
              <a:rPr lang="en-US" altLang="en-US" sz="2200" i="1"/>
              <a:t>x</a:t>
            </a:r>
            <a:r>
              <a:rPr lang="en-US" altLang="en-US" sz="2200"/>
              <a:t>-axis. Rank these motion diagrams by the magnitude of the acceleration. There may be ties.</a:t>
            </a:r>
          </a:p>
        </p:txBody>
      </p:sp>
      <p:sp>
        <p:nvSpPr>
          <p:cNvPr id="58371" name="Rectangle 3"/>
          <p:cNvSpPr>
            <a:spLocks/>
          </p:cNvSpPr>
          <p:nvPr/>
        </p:nvSpPr>
        <p:spPr bwMode="auto">
          <a:xfrm>
            <a:off x="558800" y="136525"/>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pic>
        <p:nvPicPr>
          <p:cNvPr id="5837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8" y="2206625"/>
            <a:ext cx="555942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8373" name="Group 15"/>
          <p:cNvGrpSpPr>
            <a:grpSpLocks/>
          </p:cNvGrpSpPr>
          <p:nvPr/>
        </p:nvGrpSpPr>
        <p:grpSpPr bwMode="auto">
          <a:xfrm>
            <a:off x="688975" y="5300663"/>
            <a:ext cx="5707063" cy="1060450"/>
            <a:chOff x="357" y="3395"/>
            <a:chExt cx="3595" cy="668"/>
          </a:xfrm>
        </p:grpSpPr>
        <p:sp>
          <p:nvSpPr>
            <p:cNvPr id="58375" name="Rectangle 12"/>
            <p:cNvSpPr>
              <a:spLocks/>
            </p:cNvSpPr>
            <p:nvPr/>
          </p:nvSpPr>
          <p:spPr bwMode="auto">
            <a:xfrm>
              <a:off x="357" y="3403"/>
              <a:ext cx="1667"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57200" indent="-457200" algn="r" defTabSz="822325">
                <a:defRPr sz="2400">
                  <a:solidFill>
                    <a:schemeClr val="tx1"/>
                  </a:solidFill>
                  <a:latin typeface="Arial" panose="020B0604020202020204" pitchFamily="34" charset="0"/>
                  <a:cs typeface="Arial" panose="020B0604020202020204" pitchFamily="34" charset="0"/>
                </a:defRPr>
              </a:lvl1pPr>
              <a:lvl2pPr marL="1054100" indent="-457200" algn="r" defTabSz="822325">
                <a:defRPr sz="2400">
                  <a:solidFill>
                    <a:schemeClr val="tx1"/>
                  </a:solidFill>
                  <a:latin typeface="Arial" panose="020B0604020202020204" pitchFamily="34" charset="0"/>
                  <a:cs typeface="Arial" panose="020B0604020202020204" pitchFamily="34" charset="0"/>
                </a:defRPr>
              </a:lvl2pPr>
              <a:lvl3pPr marL="1593850" indent="-457200" algn="r" defTabSz="822325">
                <a:defRPr sz="2400">
                  <a:solidFill>
                    <a:schemeClr val="tx1"/>
                  </a:solidFill>
                  <a:latin typeface="Arial" panose="020B0604020202020204" pitchFamily="34" charset="0"/>
                  <a:cs typeface="Arial" panose="020B0604020202020204" pitchFamily="34" charset="0"/>
                </a:defRPr>
              </a:lvl3pPr>
              <a:lvl4pPr marL="1901825" indent="-457200" algn="r" defTabSz="822325">
                <a:defRPr sz="2400">
                  <a:solidFill>
                    <a:schemeClr val="tx1"/>
                  </a:solidFill>
                  <a:latin typeface="Arial" panose="020B0604020202020204" pitchFamily="34" charset="0"/>
                  <a:cs typeface="Arial" panose="020B0604020202020204" pitchFamily="34" charset="0"/>
                </a:defRPr>
              </a:lvl4pPr>
              <a:lvl5pPr marL="2209800" indent="-457200" algn="r" defTabSz="822325">
                <a:defRPr sz="2400">
                  <a:solidFill>
                    <a:schemeClr val="tx1"/>
                  </a:solidFill>
                  <a:latin typeface="Arial" panose="020B0604020202020204" pitchFamily="34" charset="0"/>
                  <a:cs typeface="Arial" panose="020B0604020202020204" pitchFamily="34" charset="0"/>
                </a:defRPr>
              </a:lvl5pPr>
              <a:lvl6pPr marL="26670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242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5814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386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075"/>
                </a:spcBef>
                <a:buFont typeface="Arial" panose="020B0604020202020204" pitchFamily="34" charset="0"/>
                <a:buAutoNum type="alphaUcPeriod"/>
              </a:pPr>
              <a:r>
                <a:rPr lang="en-US" altLang="en-US" sz="2200"/>
                <a:t>B </a:t>
              </a:r>
              <a:r>
                <a:rPr lang="en-US" altLang="en-US" sz="2200">
                  <a:sym typeface="Symbol" panose="05050102010706020507" pitchFamily="18" charset="2"/>
                </a:rPr>
                <a:t></a:t>
              </a:r>
              <a:r>
                <a:rPr lang="en-US" altLang="en-US" sz="2200"/>
                <a:t> A </a:t>
              </a:r>
              <a:r>
                <a:rPr lang="en-US" altLang="en-US" sz="2200">
                  <a:sym typeface="Symbol" panose="05050102010706020507" pitchFamily="18" charset="2"/>
                </a:rPr>
                <a:t></a:t>
              </a:r>
              <a:r>
                <a:rPr lang="en-US" altLang="en-US" sz="2200"/>
                <a:t> D </a:t>
              </a:r>
              <a:r>
                <a:rPr lang="en-US" altLang="en-US" sz="2200">
                  <a:sym typeface="Symbol" panose="05050102010706020507" pitchFamily="18" charset="2"/>
                </a:rPr>
                <a:t></a:t>
              </a:r>
              <a:r>
                <a:rPr lang="en-US" altLang="en-US" sz="2200"/>
                <a:t> C</a:t>
              </a:r>
            </a:p>
            <a:p>
              <a:pPr algn="l" eaLnBrk="1" hangingPunct="1">
                <a:spcBef>
                  <a:spcPts val="1075"/>
                </a:spcBef>
                <a:buFont typeface="Arial" panose="020B0604020202020204" pitchFamily="34" charset="0"/>
                <a:buAutoNum type="alphaUcPeriod"/>
              </a:pPr>
              <a:r>
                <a:rPr lang="en-US" altLang="en-US" sz="2200"/>
                <a:t>B </a:t>
              </a:r>
              <a:r>
                <a:rPr lang="en-US" altLang="en-US" sz="2200">
                  <a:sym typeface="Symbol" panose="05050102010706020507" pitchFamily="18" charset="2"/>
                </a:rPr>
                <a:t></a:t>
              </a:r>
              <a:r>
                <a:rPr lang="en-US" altLang="en-US" sz="2200"/>
                <a:t> A </a:t>
              </a:r>
              <a:r>
                <a:rPr lang="en-US" altLang="en-US" sz="2200">
                  <a:sym typeface="Symbol" panose="05050102010706020507" pitchFamily="18" charset="2"/>
                </a:rPr>
                <a:t></a:t>
              </a:r>
              <a:r>
                <a:rPr lang="en-US" altLang="en-US" sz="2200"/>
                <a:t> C </a:t>
              </a:r>
              <a:r>
                <a:rPr lang="en-US" altLang="en-US" sz="2200">
                  <a:sym typeface="Symbol" panose="05050102010706020507" pitchFamily="18" charset="2"/>
                </a:rPr>
                <a:t></a:t>
              </a:r>
              <a:r>
                <a:rPr lang="en-US" altLang="en-US" sz="2200"/>
                <a:t> D</a:t>
              </a:r>
            </a:p>
          </p:txBody>
        </p:sp>
        <p:sp>
          <p:nvSpPr>
            <p:cNvPr id="58376" name="Rectangle 13"/>
            <p:cNvSpPr>
              <a:spLocks/>
            </p:cNvSpPr>
            <p:nvPr/>
          </p:nvSpPr>
          <p:spPr bwMode="auto">
            <a:xfrm>
              <a:off x="2325" y="3395"/>
              <a:ext cx="1627"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57200" indent="-457200" algn="r" defTabSz="822325">
                <a:defRPr sz="2400">
                  <a:solidFill>
                    <a:schemeClr val="tx1"/>
                  </a:solidFill>
                  <a:latin typeface="Arial" panose="020B0604020202020204" pitchFamily="34" charset="0"/>
                  <a:cs typeface="Arial" panose="020B0604020202020204" pitchFamily="34" charset="0"/>
                </a:defRPr>
              </a:lvl1pPr>
              <a:lvl2pPr marL="1054100" indent="-457200" algn="r" defTabSz="822325">
                <a:defRPr sz="2400">
                  <a:solidFill>
                    <a:schemeClr val="tx1"/>
                  </a:solidFill>
                  <a:latin typeface="Arial" panose="020B0604020202020204" pitchFamily="34" charset="0"/>
                  <a:cs typeface="Arial" panose="020B0604020202020204" pitchFamily="34" charset="0"/>
                </a:defRPr>
              </a:lvl2pPr>
              <a:lvl3pPr marL="1593850" indent="-457200" algn="r" defTabSz="822325">
                <a:defRPr sz="2400">
                  <a:solidFill>
                    <a:schemeClr val="tx1"/>
                  </a:solidFill>
                  <a:latin typeface="Arial" panose="020B0604020202020204" pitchFamily="34" charset="0"/>
                  <a:cs typeface="Arial" panose="020B0604020202020204" pitchFamily="34" charset="0"/>
                </a:defRPr>
              </a:lvl3pPr>
              <a:lvl4pPr marL="1901825" indent="-457200" algn="r" defTabSz="822325">
                <a:defRPr sz="2400">
                  <a:solidFill>
                    <a:schemeClr val="tx1"/>
                  </a:solidFill>
                  <a:latin typeface="Arial" panose="020B0604020202020204" pitchFamily="34" charset="0"/>
                  <a:cs typeface="Arial" panose="020B0604020202020204" pitchFamily="34" charset="0"/>
                </a:defRPr>
              </a:lvl4pPr>
              <a:lvl5pPr marL="2209800" indent="-457200" algn="r" defTabSz="822325">
                <a:defRPr sz="2400">
                  <a:solidFill>
                    <a:schemeClr val="tx1"/>
                  </a:solidFill>
                  <a:latin typeface="Arial" panose="020B0604020202020204" pitchFamily="34" charset="0"/>
                  <a:cs typeface="Arial" panose="020B0604020202020204" pitchFamily="34" charset="0"/>
                </a:defRPr>
              </a:lvl5pPr>
              <a:lvl6pPr marL="26670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242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5814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386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075"/>
                </a:spcBef>
                <a:buFont typeface="Arial" panose="020B0604020202020204" pitchFamily="34" charset="0"/>
                <a:buAutoNum type="alphaUcPeriod" startAt="3"/>
              </a:pPr>
              <a:r>
                <a:rPr lang="en-US" altLang="en-US" sz="2200" b="1">
                  <a:solidFill>
                    <a:srgbClr val="662A6D"/>
                  </a:solidFill>
                </a:rPr>
                <a:t>A </a:t>
              </a:r>
              <a:r>
                <a:rPr lang="en-US" altLang="en-US" sz="2200" b="1">
                  <a:solidFill>
                    <a:srgbClr val="662A6D"/>
                  </a:solidFill>
                  <a:sym typeface="Symbol" panose="05050102010706020507" pitchFamily="18" charset="2"/>
                </a:rPr>
                <a:t></a:t>
              </a:r>
              <a:r>
                <a:rPr lang="en-US" altLang="en-US" sz="2200" b="1">
                  <a:solidFill>
                    <a:srgbClr val="662A6D"/>
                  </a:solidFill>
                </a:rPr>
                <a:t> B </a:t>
              </a:r>
              <a:r>
                <a:rPr lang="en-US" altLang="en-US" sz="2200" b="1">
                  <a:solidFill>
                    <a:srgbClr val="662A6D"/>
                  </a:solidFill>
                  <a:sym typeface="Symbol" panose="05050102010706020507" pitchFamily="18" charset="2"/>
                </a:rPr>
                <a:t></a:t>
              </a:r>
              <a:r>
                <a:rPr lang="en-US" altLang="en-US" sz="2200" b="1">
                  <a:solidFill>
                    <a:srgbClr val="662A6D"/>
                  </a:solidFill>
                </a:rPr>
                <a:t> C </a:t>
              </a:r>
              <a:r>
                <a:rPr lang="en-US" altLang="en-US" sz="2200" b="1">
                  <a:solidFill>
                    <a:srgbClr val="662A6D"/>
                  </a:solidFill>
                  <a:sym typeface="Symbol" panose="05050102010706020507" pitchFamily="18" charset="2"/>
                </a:rPr>
                <a:t></a:t>
              </a:r>
              <a:r>
                <a:rPr lang="en-US" altLang="en-US" sz="2200" b="1">
                  <a:solidFill>
                    <a:srgbClr val="662A6D"/>
                  </a:solidFill>
                </a:rPr>
                <a:t> D</a:t>
              </a:r>
              <a:endParaRPr lang="en-US" altLang="en-US" sz="2200"/>
            </a:p>
            <a:p>
              <a:pPr algn="l" eaLnBrk="1" hangingPunct="1">
                <a:spcBef>
                  <a:spcPts val="1075"/>
                </a:spcBef>
                <a:buFont typeface="Arial" panose="020B0604020202020204" pitchFamily="34" charset="0"/>
                <a:buAutoNum type="alphaUcPeriod" startAt="3"/>
              </a:pPr>
              <a:r>
                <a:rPr lang="en-US" altLang="en-US" sz="2200"/>
                <a:t>B </a:t>
              </a:r>
              <a:r>
                <a:rPr lang="en-US" altLang="en-US" sz="2200">
                  <a:sym typeface="Symbol" panose="05050102010706020507" pitchFamily="18" charset="2"/>
                </a:rPr>
                <a:t></a:t>
              </a:r>
              <a:r>
                <a:rPr lang="en-US" altLang="en-US" sz="2200"/>
                <a:t> D </a:t>
              </a:r>
              <a:r>
                <a:rPr lang="en-US" altLang="en-US" sz="2200">
                  <a:sym typeface="Symbol" panose="05050102010706020507" pitchFamily="18" charset="2"/>
                </a:rPr>
                <a:t></a:t>
              </a:r>
              <a:r>
                <a:rPr lang="en-US" altLang="en-US" sz="2200"/>
                <a:t> A </a:t>
              </a:r>
              <a:r>
                <a:rPr lang="en-US" altLang="en-US" sz="2200">
                  <a:sym typeface="Symbol" panose="05050102010706020507" pitchFamily="18" charset="2"/>
                </a:rPr>
                <a:t></a:t>
              </a:r>
              <a:r>
                <a:rPr lang="en-US" altLang="en-US" sz="2200"/>
                <a:t> C</a:t>
              </a:r>
            </a:p>
          </p:txBody>
        </p:sp>
      </p:grpSp>
      <p:sp>
        <p:nvSpPr>
          <p:cNvPr id="58374" name="Rectangle 14"/>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2-28</a:t>
            </a:r>
          </a:p>
        </p:txBody>
      </p:sp>
    </p:spTree>
    <p:extLst>
      <p:ext uri="{BB962C8B-B14F-4D97-AF65-F5344CB8AC3E}">
        <p14:creationId xmlns:p14="http://schemas.microsoft.com/office/powerpoint/2010/main" val="61916698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sign of acceleration</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1875078" y="1342785"/>
            <a:ext cx="5614190" cy="609600"/>
          </a:xfrm>
        </p:spPr>
        <p:txBody>
          <a:bodyPr>
            <a:normAutofit/>
          </a:bodyPr>
          <a:lstStyle/>
          <a:p>
            <a:pPr marL="0" indent="0">
              <a:buNone/>
            </a:pPr>
            <a:r>
              <a:rPr lang="en-US" sz="2400" dirty="0" smtClean="0"/>
              <a:t>Anything that’s not flat on a </a:t>
            </a:r>
            <a:r>
              <a:rPr lang="en-US" sz="2400" i="1" dirty="0">
                <a:latin typeface="Times New Roman" panose="02020603050405020304" pitchFamily="18" charset="0"/>
                <a:cs typeface="Times New Roman" panose="02020603050405020304" pitchFamily="18" charset="0"/>
              </a:rPr>
              <a:t>v</a:t>
            </a:r>
            <a:r>
              <a:rPr lang="en-US" sz="2400" dirty="0"/>
              <a:t> vs. </a:t>
            </a:r>
            <a:r>
              <a:rPr lang="en-US" sz="2400" i="1" dirty="0">
                <a:latin typeface="Times New Roman" panose="02020603050405020304" pitchFamily="18" charset="0"/>
                <a:cs typeface="Times New Roman" panose="02020603050405020304" pitchFamily="18" charset="0"/>
              </a:rPr>
              <a:t>t</a:t>
            </a:r>
            <a:r>
              <a:rPr lang="en-US" sz="2400" dirty="0"/>
              <a:t> plot </a:t>
            </a:r>
          </a:p>
        </p:txBody>
      </p:sp>
      <p:cxnSp>
        <p:nvCxnSpPr>
          <p:cNvPr id="47" name="Straight Connector 46"/>
          <p:cNvCxnSpPr/>
          <p:nvPr/>
        </p:nvCxnSpPr>
        <p:spPr>
          <a:xfrm flipH="1" flipV="1">
            <a:off x="3691121" y="2704307"/>
            <a:ext cx="10886" cy="1325155"/>
          </a:xfrm>
          <a:prstGeom prst="line">
            <a:avLst/>
          </a:prstGeom>
          <a:ln w="12700">
            <a:solidFill>
              <a:srgbClr val="C00000">
                <a:alpha val="56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5957670" y="3038176"/>
            <a:ext cx="902948" cy="153382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763424" y="3022936"/>
            <a:ext cx="2927697" cy="191483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691121" y="3022936"/>
            <a:ext cx="226654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62000" y="2321717"/>
            <a:ext cx="1424" cy="3668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39193" y="4029462"/>
            <a:ext cx="8150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394726" y="3542092"/>
            <a:ext cx="47961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t>
            </a:r>
            <a:r>
              <a:rPr lang="en-US" dirty="0" smtClean="0"/>
              <a:t>(s)</a:t>
            </a:r>
            <a:endParaRPr lang="en-US" dirty="0"/>
          </a:p>
        </p:txBody>
      </p:sp>
      <p:cxnSp>
        <p:nvCxnSpPr>
          <p:cNvPr id="57" name="Straight Connector 56"/>
          <p:cNvCxnSpPr/>
          <p:nvPr/>
        </p:nvCxnSpPr>
        <p:spPr>
          <a:xfrm flipH="1">
            <a:off x="762000" y="402946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62000" y="3121154"/>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762000" y="357530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762000" y="266700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3742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9838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5934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030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8126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4222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0318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6414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2510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8606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0798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470218" y="392490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540278" y="4073396"/>
            <a:ext cx="301686" cy="369332"/>
          </a:xfrm>
          <a:prstGeom prst="rect">
            <a:avLst/>
          </a:prstGeom>
          <a:noFill/>
        </p:spPr>
        <p:txBody>
          <a:bodyPr wrap="none" rtlCol="0">
            <a:spAutoFit/>
          </a:bodyPr>
          <a:lstStyle/>
          <a:p>
            <a:r>
              <a:rPr lang="en-US" dirty="0" smtClean="0"/>
              <a:t>5</a:t>
            </a:r>
            <a:endParaRPr lang="en-US" dirty="0"/>
          </a:p>
        </p:txBody>
      </p:sp>
      <p:sp>
        <p:nvSpPr>
          <p:cNvPr id="75" name="TextBox 74"/>
          <p:cNvSpPr txBox="1"/>
          <p:nvPr/>
        </p:nvSpPr>
        <p:spPr>
          <a:xfrm>
            <a:off x="6277059" y="4020092"/>
            <a:ext cx="418704" cy="369332"/>
          </a:xfrm>
          <a:prstGeom prst="rect">
            <a:avLst/>
          </a:prstGeom>
          <a:noFill/>
        </p:spPr>
        <p:txBody>
          <a:bodyPr wrap="none" rtlCol="0">
            <a:spAutoFit/>
          </a:bodyPr>
          <a:lstStyle/>
          <a:p>
            <a:r>
              <a:rPr lang="en-US" dirty="0" smtClean="0"/>
              <a:t>10</a:t>
            </a:r>
            <a:endParaRPr lang="en-US" dirty="0"/>
          </a:p>
        </p:txBody>
      </p:sp>
      <mc:AlternateContent xmlns:mc="http://schemas.openxmlformats.org/markup-compatibility/2006" xmlns:a14="http://schemas.microsoft.com/office/drawing/2010/main">
        <mc:Choice Requires="a14">
          <p:sp>
            <p:nvSpPr>
              <p:cNvPr id="78" name="TextBox 77"/>
              <p:cNvSpPr txBox="1"/>
              <p:nvPr/>
            </p:nvSpPr>
            <p:spPr>
              <a:xfrm>
                <a:off x="302990" y="1952385"/>
                <a:ext cx="910121"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𝑥</m:t>
                        </m:r>
                      </m:sub>
                    </m:sSub>
                  </m:oMath>
                </a14:m>
                <a:r>
                  <a:rPr lang="en-US" dirty="0" smtClean="0"/>
                  <a:t>(m/s)</a:t>
                </a:r>
                <a:endParaRPr 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302990" y="1952385"/>
                <a:ext cx="910121" cy="369332"/>
              </a:xfrm>
              <a:prstGeom prst="rect">
                <a:avLst/>
              </a:prstGeom>
              <a:blipFill rotWithShape="0">
                <a:blip r:embed="rId2"/>
                <a:stretch>
                  <a:fillRect t="-8197" r="-6040" b="-24590"/>
                </a:stretch>
              </a:blipFill>
            </p:spPr>
            <p:txBody>
              <a:bodyPr/>
              <a:lstStyle/>
              <a:p>
                <a:r>
                  <a:rPr lang="en-US">
                    <a:noFill/>
                  </a:rPr>
                  <a:t> </a:t>
                </a:r>
              </a:p>
            </p:txBody>
          </p:sp>
        </mc:Fallback>
      </mc:AlternateContent>
      <p:cxnSp>
        <p:nvCxnSpPr>
          <p:cNvPr id="79" name="Straight Connector 78"/>
          <p:cNvCxnSpPr/>
          <p:nvPr/>
        </p:nvCxnSpPr>
        <p:spPr>
          <a:xfrm flipH="1">
            <a:off x="762000" y="493777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762000" y="539192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762000" y="448361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60618" y="4572000"/>
            <a:ext cx="1592095"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5959031" y="2704307"/>
            <a:ext cx="5487" cy="2414234"/>
          </a:xfrm>
          <a:prstGeom prst="line">
            <a:avLst/>
          </a:prstGeom>
          <a:ln w="12700">
            <a:solidFill>
              <a:srgbClr val="C00000">
                <a:alpha val="56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6855131" y="3366884"/>
            <a:ext cx="5488" cy="1638150"/>
          </a:xfrm>
          <a:prstGeom prst="line">
            <a:avLst/>
          </a:prstGeom>
          <a:ln w="12700">
            <a:solidFill>
              <a:srgbClr val="C00000">
                <a:alpha val="56000"/>
              </a:srgb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1640334" y="5278614"/>
                <a:ext cx="1899944" cy="11256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𝑎</m:t>
                      </m:r>
                      <m:r>
                        <a:rPr lang="en-US" sz="3600" b="0" i="1" smtClean="0">
                          <a:latin typeface="Cambria Math"/>
                        </a:rPr>
                        <m:t>=</m:t>
                      </m:r>
                      <m:f>
                        <m:fPr>
                          <m:ctrlPr>
                            <a:rPr lang="en-US" sz="3600" b="0" i="1" smtClean="0">
                              <a:latin typeface="Cambria Math" panose="02040503050406030204" pitchFamily="18" charset="0"/>
                            </a:rPr>
                          </m:ctrlPr>
                        </m:fPr>
                        <m:num>
                          <m:r>
                            <m:rPr>
                              <m:nor/>
                            </m:rPr>
                            <a:rPr lang="en-US" sz="3600" b="0" i="0" smtClean="0">
                              <a:latin typeface="Cambria Math" panose="02040503050406030204" pitchFamily="18" charset="0"/>
                            </a:rPr>
                            <m:t>rise</m:t>
                          </m:r>
                        </m:num>
                        <m:den>
                          <m:r>
                            <m:rPr>
                              <m:nor/>
                            </m:rPr>
                            <a:rPr lang="en-US" sz="3600" b="0" i="0" smtClean="0">
                              <a:latin typeface="Cambria Math" panose="02040503050406030204" pitchFamily="18" charset="0"/>
                            </a:rPr>
                            <m:t>run</m:t>
                          </m:r>
                        </m:den>
                      </m:f>
                    </m:oMath>
                  </m:oMathPara>
                </a14:m>
                <a:endParaRPr lang="en-US" sz="3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640334" y="5278614"/>
                <a:ext cx="1899944" cy="1125629"/>
              </a:xfrm>
              <a:prstGeom prst="rect">
                <a:avLst/>
              </a:prstGeom>
              <a:blipFill rotWithShape="0">
                <a:blip r:embed="rId3"/>
                <a:stretch>
                  <a:fillRect/>
                </a:stretch>
              </a:blipFill>
            </p:spPr>
            <p:txBody>
              <a:bodyPr/>
              <a:lstStyle/>
              <a:p>
                <a:r>
                  <a:rPr lang="en-US">
                    <a:noFill/>
                  </a:rPr>
                  <a:t> </a:t>
                </a:r>
              </a:p>
            </p:txBody>
          </p:sp>
        </mc:Fallback>
      </mc:AlternateContent>
      <p:sp>
        <p:nvSpPr>
          <p:cNvPr id="9" name="TextBox 8"/>
          <p:cNvSpPr txBox="1"/>
          <p:nvPr/>
        </p:nvSpPr>
        <p:spPr>
          <a:xfrm>
            <a:off x="4215481" y="5560310"/>
            <a:ext cx="4676280" cy="369332"/>
          </a:xfrm>
          <a:prstGeom prst="rect">
            <a:avLst/>
          </a:prstGeom>
          <a:noFill/>
        </p:spPr>
        <p:txBody>
          <a:bodyPr wrap="none" rtlCol="0">
            <a:spAutoFit/>
          </a:bodyPr>
          <a:lstStyle/>
          <a:p>
            <a:r>
              <a:rPr lang="en-US" dirty="0" smtClean="0"/>
              <a:t>What direction is the acceleration at 4 seconds?</a:t>
            </a:r>
            <a:endParaRPr lang="en-US" dirty="0"/>
          </a:p>
        </p:txBody>
      </p:sp>
      <p:cxnSp>
        <p:nvCxnSpPr>
          <p:cNvPr id="7" name="Straight Connector 6"/>
          <p:cNvCxnSpPr/>
          <p:nvPr/>
        </p:nvCxnSpPr>
        <p:spPr>
          <a:xfrm flipV="1">
            <a:off x="2250685" y="2585783"/>
            <a:ext cx="2114891" cy="1377115"/>
          </a:xfrm>
          <a:prstGeom prst="line">
            <a:avLst/>
          </a:prstGeom>
        </p:spPr>
        <p:style>
          <a:lnRef idx="3">
            <a:schemeClr val="accent2"/>
          </a:lnRef>
          <a:fillRef idx="0">
            <a:schemeClr val="accent2"/>
          </a:fillRef>
          <a:effectRef idx="2">
            <a:schemeClr val="accent2"/>
          </a:effectRef>
          <a:fontRef idx="minor">
            <a:schemeClr val="tx1"/>
          </a:fontRef>
        </p:style>
      </p:cxnSp>
      <p:sp>
        <p:nvSpPr>
          <p:cNvPr id="14" name="Oval 13"/>
          <p:cNvSpPr/>
          <p:nvPr/>
        </p:nvSpPr>
        <p:spPr>
          <a:xfrm>
            <a:off x="3116097" y="3262372"/>
            <a:ext cx="151055" cy="152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09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p:cNvSpPr>
          <p:nvPr/>
        </p:nvSpPr>
        <p:spPr bwMode="auto">
          <a:xfrm>
            <a:off x="558800" y="733425"/>
            <a:ext cx="8242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These four motion diagrams show the motion of a particle along the </a:t>
            </a:r>
            <a:r>
              <a:rPr lang="en-US" altLang="en-US" sz="2200" i="1"/>
              <a:t>x</a:t>
            </a:r>
            <a:r>
              <a:rPr lang="en-US" altLang="en-US" sz="2200"/>
              <a:t>-axis. Which motion diagrams correspond to a positive acceleration? Which motion diagrams correspond to a negative acceleration?</a:t>
            </a:r>
          </a:p>
        </p:txBody>
      </p:sp>
      <p:pic>
        <p:nvPicPr>
          <p:cNvPr id="60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975" y="2220913"/>
            <a:ext cx="60134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420" name="Rectangle 5"/>
          <p:cNvSpPr>
            <a:spLocks/>
          </p:cNvSpPr>
          <p:nvPr/>
        </p:nvSpPr>
        <p:spPr bwMode="auto">
          <a:xfrm>
            <a:off x="558800" y="136525"/>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Checking Understanding</a:t>
            </a:r>
          </a:p>
        </p:txBody>
      </p:sp>
      <p:sp>
        <p:nvSpPr>
          <p:cNvPr id="60423" name="Rectangle 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2-29</a:t>
            </a:r>
          </a:p>
        </p:txBody>
      </p:sp>
      <p:pic>
        <p:nvPicPr>
          <p:cNvPr id="60424"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26698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p:cNvSpPr>
          <p:nvPr/>
        </p:nvSpPr>
        <p:spPr bwMode="auto">
          <a:xfrm>
            <a:off x="558800" y="733425"/>
            <a:ext cx="8242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These four motion diagrams show the motion of a particle along the </a:t>
            </a:r>
            <a:r>
              <a:rPr lang="en-US" altLang="en-US" sz="2200" i="1"/>
              <a:t>x</a:t>
            </a:r>
            <a:r>
              <a:rPr lang="en-US" altLang="en-US" sz="2200"/>
              <a:t>-axis. Which motion diagrams correspond to a positive acceleration? Which motion diagrams correspond to a negative acceleration?</a:t>
            </a:r>
          </a:p>
        </p:txBody>
      </p:sp>
      <p:sp>
        <p:nvSpPr>
          <p:cNvPr id="62467" name="Rectangle 5"/>
          <p:cNvSpPr>
            <a:spLocks/>
          </p:cNvSpPr>
          <p:nvPr/>
        </p:nvSpPr>
        <p:spPr bwMode="auto">
          <a:xfrm>
            <a:off x="558800" y="136525"/>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pic>
        <p:nvPicPr>
          <p:cNvPr id="624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90800"/>
            <a:ext cx="60134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71" name="Rectangle 10"/>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2-30</a:t>
            </a:r>
          </a:p>
        </p:txBody>
      </p:sp>
      <p:sp>
        <p:nvSpPr>
          <p:cNvPr id="2" name="TextBox 1"/>
          <p:cNvSpPr txBox="1"/>
          <p:nvPr/>
        </p:nvSpPr>
        <p:spPr>
          <a:xfrm>
            <a:off x="762000" y="2634796"/>
            <a:ext cx="918200" cy="369332"/>
          </a:xfrm>
          <a:prstGeom prst="rect">
            <a:avLst/>
          </a:prstGeom>
          <a:noFill/>
        </p:spPr>
        <p:txBody>
          <a:bodyPr wrap="none" rtlCol="0">
            <a:spAutoFit/>
          </a:bodyPr>
          <a:lstStyle/>
          <a:p>
            <a:r>
              <a:rPr lang="en-US" dirty="0" smtClean="0"/>
              <a:t>positive</a:t>
            </a:r>
            <a:endParaRPr lang="en-US" dirty="0"/>
          </a:p>
        </p:txBody>
      </p:sp>
      <p:sp>
        <p:nvSpPr>
          <p:cNvPr id="9" name="TextBox 8"/>
          <p:cNvSpPr txBox="1"/>
          <p:nvPr/>
        </p:nvSpPr>
        <p:spPr>
          <a:xfrm>
            <a:off x="796834" y="4136384"/>
            <a:ext cx="918200" cy="369332"/>
          </a:xfrm>
          <a:prstGeom prst="rect">
            <a:avLst/>
          </a:prstGeom>
          <a:noFill/>
        </p:spPr>
        <p:txBody>
          <a:bodyPr wrap="none" rtlCol="0">
            <a:spAutoFit/>
          </a:bodyPr>
          <a:lstStyle/>
          <a:p>
            <a:r>
              <a:rPr lang="en-US" dirty="0" smtClean="0"/>
              <a:t>positive</a:t>
            </a:r>
            <a:endParaRPr lang="en-US" dirty="0"/>
          </a:p>
        </p:txBody>
      </p:sp>
      <p:sp>
        <p:nvSpPr>
          <p:cNvPr id="10" name="TextBox 9"/>
          <p:cNvSpPr txBox="1"/>
          <p:nvPr/>
        </p:nvSpPr>
        <p:spPr>
          <a:xfrm>
            <a:off x="831668" y="4872593"/>
            <a:ext cx="982320" cy="369332"/>
          </a:xfrm>
          <a:prstGeom prst="rect">
            <a:avLst/>
          </a:prstGeom>
          <a:noFill/>
        </p:spPr>
        <p:txBody>
          <a:bodyPr wrap="none" rtlCol="0">
            <a:spAutoFit/>
          </a:bodyPr>
          <a:lstStyle/>
          <a:p>
            <a:r>
              <a:rPr lang="en-US" dirty="0" smtClean="0"/>
              <a:t>negative</a:t>
            </a:r>
            <a:endParaRPr lang="en-US" dirty="0"/>
          </a:p>
        </p:txBody>
      </p:sp>
      <p:sp>
        <p:nvSpPr>
          <p:cNvPr id="11" name="TextBox 10"/>
          <p:cNvSpPr txBox="1"/>
          <p:nvPr/>
        </p:nvSpPr>
        <p:spPr>
          <a:xfrm>
            <a:off x="813696" y="3398948"/>
            <a:ext cx="982320" cy="369332"/>
          </a:xfrm>
          <a:prstGeom prst="rect">
            <a:avLst/>
          </a:prstGeom>
          <a:noFill/>
        </p:spPr>
        <p:txBody>
          <a:bodyPr wrap="none" rtlCol="0">
            <a:spAutoFit/>
          </a:bodyPr>
          <a:lstStyle/>
          <a:p>
            <a:r>
              <a:rPr lang="en-US" dirty="0" smtClean="0"/>
              <a:t>negative</a:t>
            </a:r>
            <a:endParaRPr lang="en-US" dirty="0"/>
          </a:p>
        </p:txBody>
      </p:sp>
    </p:spTree>
    <p:extLst>
      <p:ext uri="{BB962C8B-B14F-4D97-AF65-F5344CB8AC3E}">
        <p14:creationId xmlns:p14="http://schemas.microsoft.com/office/powerpoint/2010/main" val="386190984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3836" y="-215617"/>
            <a:ext cx="8229600" cy="1143000"/>
          </a:xfrm>
        </p:spPr>
        <p:txBody>
          <a:bodyPr>
            <a:normAutofit/>
          </a:bodyPr>
          <a:lstStyle/>
          <a:p>
            <a:r>
              <a:rPr lang="en-US" sz="3200" dirty="0" smtClean="0"/>
              <a:t>What is the acceleration around 2 seconds?</a:t>
            </a:r>
            <a:endParaRPr lang="en-US" sz="3200" dirty="0"/>
          </a:p>
        </p:txBody>
      </p:sp>
      <mc:AlternateContent xmlns:mc="http://schemas.openxmlformats.org/markup-compatibility/2006" xmlns:a14="http://schemas.microsoft.com/office/drawing/2010/main">
        <mc:Choice Requires="a14">
          <p:sp>
            <p:nvSpPr>
              <p:cNvPr id="3" name="TPAnswers"/>
              <p:cNvSpPr>
                <a:spLocks noGrp="1"/>
              </p:cNvSpPr>
              <p:nvPr>
                <p:ph type="body" idx="1"/>
                <p:custDataLst>
                  <p:tags r:id="rId3"/>
                </p:custDataLst>
              </p:nvPr>
            </p:nvSpPr>
            <p:spPr>
              <a:xfrm>
                <a:off x="2505661" y="811751"/>
                <a:ext cx="4114800" cy="4525963"/>
              </a:xfrm>
            </p:spPr>
            <p:txBody>
              <a:bodyPr>
                <a:normAutofit/>
              </a:bodyPr>
              <a:lstStyle/>
              <a:p>
                <a:pPr marL="514350" indent="-514350">
                  <a:buFont typeface="Arial" panose="020B0604020202020204" pitchFamily="34" charset="0"/>
                  <a:buAutoNum type="alphaUcPeriod"/>
                </a:pPr>
                <a:r>
                  <a:rPr lang="en-US" sz="2400" dirty="0" smtClean="0"/>
                  <a:t>1 </a:t>
                </a:r>
                <a14:m>
                  <m:oMath xmlns:m="http://schemas.openxmlformats.org/officeDocument/2006/math">
                    <m:f>
                      <m:fPr>
                        <m:ctrlPr>
                          <a:rPr lang="en-US" sz="2400" i="1">
                            <a:latin typeface="Cambria Math" panose="02040503050406030204" pitchFamily="18" charset="0"/>
                          </a:rPr>
                        </m:ctrlPr>
                      </m:fPr>
                      <m:num>
                        <m:r>
                          <m:rPr>
                            <m:nor/>
                          </m:rPr>
                          <a:rPr lang="en-US" sz="2400">
                            <a:latin typeface="Cambria Math" panose="02040503050406030204" pitchFamily="18" charset="0"/>
                          </a:rPr>
                          <m:t>m</m:t>
                        </m:r>
                      </m:num>
                      <m:den>
                        <m:r>
                          <m:rPr>
                            <m:nor/>
                          </m:rPr>
                          <a:rPr lang="en-US" sz="2400" b="0" i="0" smtClean="0">
                            <a:latin typeface="Cambria Math" panose="02040503050406030204" pitchFamily="18" charset="0"/>
                          </a:rPr>
                          <m:t>s</m:t>
                        </m:r>
                      </m:den>
                    </m:f>
                  </m:oMath>
                </a14:m>
                <a:r>
                  <a:rPr lang="en-US" sz="2400" dirty="0" smtClean="0"/>
                  <a:t>  in the –x direction</a:t>
                </a:r>
              </a:p>
              <a:p>
                <a:pPr marL="514350" indent="-514350">
                  <a:buFont typeface="Arial" panose="020B0604020202020204" pitchFamily="34" charset="0"/>
                  <a:buAutoNum type="alphaUcPeriod"/>
                </a:pPr>
                <a:r>
                  <a:rPr lang="en-US" sz="2400" dirty="0" smtClean="0"/>
                  <a:t>1 </a:t>
                </a:r>
                <a14:m>
                  <m:oMath xmlns:m="http://schemas.openxmlformats.org/officeDocument/2006/math">
                    <m:f>
                      <m:fPr>
                        <m:ctrlPr>
                          <a:rPr lang="en-US" sz="2400" i="1" smtClean="0">
                            <a:latin typeface="Cambria Math" panose="02040503050406030204" pitchFamily="18" charset="0"/>
                          </a:rPr>
                        </m:ctrlPr>
                      </m:fPr>
                      <m:num>
                        <m:r>
                          <m:rPr>
                            <m:nor/>
                          </m:rPr>
                          <a:rPr lang="en-US" sz="2400" b="0" i="0" smtClean="0">
                            <a:latin typeface="Cambria Math" panose="02040503050406030204" pitchFamily="18" charset="0"/>
                          </a:rPr>
                          <m:t>m</m:t>
                        </m:r>
                      </m:num>
                      <m:den>
                        <m:sSup>
                          <m:sSupPr>
                            <m:ctrlPr>
                              <a:rPr lang="en-US" sz="2400" i="1" smtClean="0">
                                <a:latin typeface="Cambria Math" panose="02040503050406030204" pitchFamily="18" charset="0"/>
                              </a:rPr>
                            </m:ctrlPr>
                          </m:sSupPr>
                          <m:e>
                            <m:r>
                              <m:rPr>
                                <m:nor/>
                              </m:rPr>
                              <a:rPr lang="en-US" sz="2400" b="0" i="0" smtClean="0">
                                <a:latin typeface="Cambria Math" panose="02040503050406030204" pitchFamily="18" charset="0"/>
                              </a:rPr>
                              <m:t>s</m:t>
                            </m:r>
                          </m:e>
                          <m:sup>
                            <m:r>
                              <a:rPr lang="en-US" sz="2400" b="0" i="1" smtClean="0">
                                <a:latin typeface="Cambria Math" panose="02040503050406030204" pitchFamily="18" charset="0"/>
                              </a:rPr>
                              <m:t>2</m:t>
                            </m:r>
                          </m:sup>
                        </m:sSup>
                      </m:den>
                    </m:f>
                  </m:oMath>
                </a14:m>
                <a:r>
                  <a:rPr lang="en-US" sz="2400" dirty="0" smtClean="0"/>
                  <a:t>  </a:t>
                </a:r>
                <a:r>
                  <a:rPr lang="en-US" sz="2400" dirty="0"/>
                  <a:t>in the –x </a:t>
                </a:r>
                <a:r>
                  <a:rPr lang="en-US" sz="2400" dirty="0" smtClean="0"/>
                  <a:t>direction</a:t>
                </a:r>
              </a:p>
              <a:p>
                <a:pPr marL="514350" indent="-514350">
                  <a:buFont typeface="Arial" panose="020B0604020202020204" pitchFamily="34" charset="0"/>
                  <a:buAutoNum type="alphaUcPeriod"/>
                </a:pPr>
                <a:r>
                  <a:rPr lang="en-US" sz="2400" dirty="0"/>
                  <a:t>1 </a:t>
                </a:r>
                <a14:m>
                  <m:oMath xmlns:m="http://schemas.openxmlformats.org/officeDocument/2006/math">
                    <m:f>
                      <m:fPr>
                        <m:ctrlPr>
                          <a:rPr lang="en-US" sz="2400" i="1">
                            <a:latin typeface="Cambria Math" panose="02040503050406030204" pitchFamily="18" charset="0"/>
                          </a:rPr>
                        </m:ctrlPr>
                      </m:fPr>
                      <m:num>
                        <m:r>
                          <m:rPr>
                            <m:nor/>
                          </m:rPr>
                          <a:rPr lang="en-US" sz="2400">
                            <a:latin typeface="Cambria Math" panose="02040503050406030204" pitchFamily="18" charset="0"/>
                          </a:rPr>
                          <m:t>m</m:t>
                        </m:r>
                      </m:num>
                      <m:den>
                        <m:sSup>
                          <m:sSupPr>
                            <m:ctrlPr>
                              <a:rPr lang="en-US" sz="2400" i="1">
                                <a:latin typeface="Cambria Math" panose="02040503050406030204" pitchFamily="18" charset="0"/>
                              </a:rPr>
                            </m:ctrlPr>
                          </m:sSupPr>
                          <m:e>
                            <m:r>
                              <m:rPr>
                                <m:nor/>
                              </m:rPr>
                              <a:rPr lang="en-US" sz="2400">
                                <a:latin typeface="Cambria Math" panose="02040503050406030204" pitchFamily="18" charset="0"/>
                              </a:rPr>
                              <m:t>s</m:t>
                            </m:r>
                          </m:e>
                          <m:sup>
                            <m:r>
                              <a:rPr lang="en-US" sz="2400" i="1">
                                <a:latin typeface="Cambria Math" panose="02040503050406030204" pitchFamily="18" charset="0"/>
                              </a:rPr>
                              <m:t>2</m:t>
                            </m:r>
                          </m:sup>
                        </m:sSup>
                      </m:den>
                    </m:f>
                  </m:oMath>
                </a14:m>
                <a:r>
                  <a:rPr lang="en-US" sz="2400" dirty="0"/>
                  <a:t>  in the </a:t>
                </a:r>
                <a:r>
                  <a:rPr lang="en-US" sz="2400" dirty="0" smtClean="0"/>
                  <a:t>+x direction</a:t>
                </a:r>
              </a:p>
              <a:p>
                <a:pPr marL="514350" indent="-514350">
                  <a:buFont typeface="Arial" panose="020B0604020202020204" pitchFamily="34" charset="0"/>
                  <a:buAutoNum type="alphaUcPeriod"/>
                </a:pPr>
                <a:r>
                  <a:rPr lang="en-US" sz="2400" dirty="0"/>
                  <a:t>1 </a:t>
                </a:r>
                <a14:m>
                  <m:oMath xmlns:m="http://schemas.openxmlformats.org/officeDocument/2006/math">
                    <m:f>
                      <m:fPr>
                        <m:ctrlPr>
                          <a:rPr lang="en-US" sz="2400" i="1">
                            <a:latin typeface="Cambria Math" panose="02040503050406030204" pitchFamily="18" charset="0"/>
                          </a:rPr>
                        </m:ctrlPr>
                      </m:fPr>
                      <m:num>
                        <m:r>
                          <m:rPr>
                            <m:nor/>
                          </m:rPr>
                          <a:rPr lang="en-US" sz="2400">
                            <a:latin typeface="Cambria Math" panose="02040503050406030204" pitchFamily="18" charset="0"/>
                          </a:rPr>
                          <m:t>m</m:t>
                        </m:r>
                      </m:num>
                      <m:den>
                        <m:r>
                          <m:rPr>
                            <m:nor/>
                          </m:rPr>
                          <a:rPr lang="en-US" sz="2400">
                            <a:latin typeface="Cambria Math" panose="02040503050406030204" pitchFamily="18" charset="0"/>
                          </a:rPr>
                          <m:t>s</m:t>
                        </m:r>
                      </m:den>
                    </m:f>
                  </m:oMath>
                </a14:m>
                <a:r>
                  <a:rPr lang="en-US" sz="2400" dirty="0"/>
                  <a:t>  in the </a:t>
                </a:r>
                <a:r>
                  <a:rPr lang="en-US" sz="2400" dirty="0" smtClean="0"/>
                  <a:t>+</a:t>
                </a:r>
                <a:r>
                  <a:rPr lang="en-US" sz="2400" smtClean="0"/>
                  <a:t>x direction</a:t>
                </a:r>
                <a:endParaRPr lang="en-US" sz="2400" dirty="0"/>
              </a:p>
            </p:txBody>
          </p:sp>
        </mc:Choice>
        <mc:Fallback xmlns="">
          <p:sp>
            <p:nvSpPr>
              <p:cNvPr id="3" name="TPAnswers"/>
              <p:cNvSpPr>
                <a:spLocks noGrp="1" noRot="1" noChangeAspect="1" noMove="1" noResize="1" noEditPoints="1" noAdjustHandles="1" noChangeArrowheads="1" noChangeShapeType="1" noTextEdit="1"/>
              </p:cNvSpPr>
              <p:nvPr>
                <p:ph type="body" idx="1"/>
                <p:custDataLst>
                  <p:tags r:id="rId6"/>
                </p:custDataLst>
              </p:nvPr>
            </p:nvSpPr>
            <p:spPr>
              <a:xfrm>
                <a:off x="2505661" y="811751"/>
                <a:ext cx="4114800" cy="4525963"/>
              </a:xfrm>
              <a:blipFill rotWithShape="0">
                <a:blip r:embed="rId7"/>
                <a:stretch>
                  <a:fillRect l="-2370"/>
                </a:stretch>
              </a:blipFill>
            </p:spPr>
            <p:txBody>
              <a:bodyPr/>
              <a:lstStyle/>
              <a:p>
                <a:r>
                  <a:rPr lang="en-US">
                    <a:noFill/>
                  </a:rPr>
                  <a:t> </a:t>
                </a:r>
              </a:p>
            </p:txBody>
          </p:sp>
        </mc:Fallback>
      </mc:AlternateContent>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315256849"/>
              </p:ext>
            </p:extLst>
          </p:nvPr>
        </p:nvGraphicFramePr>
        <p:xfrm>
          <a:off x="7620000" y="0"/>
          <a:ext cx="1231900" cy="1385888"/>
        </p:xfrm>
        <a:graphic>
          <a:graphicData uri="http://schemas.openxmlformats.org/presentationml/2006/ole">
            <mc:AlternateContent xmlns:mc="http://schemas.openxmlformats.org/markup-compatibility/2006">
              <mc:Choice xmlns:v="urn:schemas-microsoft-com:vml" Requires="v">
                <p:oleObj spid="_x0000_s4157" name="Chart" r:id="rId8" imgW="4572000" imgH="5143500" progId="MSGraph.Chart.8">
                  <p:embed followColorScheme="full"/>
                </p:oleObj>
              </mc:Choice>
              <mc:Fallback>
                <p:oleObj name="Chart" r:id="rId8" imgW="4572000" imgH="5143500" progId="MSGraph.Chart.8">
                  <p:embed followColorScheme="full"/>
                  <p:pic>
                    <p:nvPicPr>
                      <p:cNvPr id="0" name=""/>
                      <p:cNvPicPr/>
                      <p:nvPr/>
                    </p:nvPicPr>
                    <p:blipFill>
                      <a:blip r:embed="rId9"/>
                      <a:stretch>
                        <a:fillRect/>
                      </a:stretch>
                    </p:blipFill>
                    <p:spPr>
                      <a:xfrm>
                        <a:off x="7620000" y="0"/>
                        <a:ext cx="1231900" cy="1385888"/>
                      </a:xfrm>
                      <a:prstGeom prst="rect">
                        <a:avLst/>
                      </a:prstGeom>
                    </p:spPr>
                  </p:pic>
                </p:oleObj>
              </mc:Fallback>
            </mc:AlternateContent>
          </a:graphicData>
        </a:graphic>
      </p:graphicFrame>
      <p:cxnSp>
        <p:nvCxnSpPr>
          <p:cNvPr id="6" name="Straight Connector 5"/>
          <p:cNvCxnSpPr/>
          <p:nvPr/>
        </p:nvCxnSpPr>
        <p:spPr>
          <a:xfrm flipH="1" flipV="1">
            <a:off x="5993616" y="3952576"/>
            <a:ext cx="902948" cy="153382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08745" y="3951931"/>
            <a:ext cx="3063542" cy="228024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872287" y="3961399"/>
            <a:ext cx="2121328" cy="100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97946" y="3161962"/>
            <a:ext cx="1424" cy="3668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75139" y="4869707"/>
            <a:ext cx="8150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46991" y="4495690"/>
            <a:ext cx="47961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t>
            </a:r>
            <a:r>
              <a:rPr lang="en-US" dirty="0" smtClean="0"/>
              <a:t>(s)</a:t>
            </a:r>
            <a:endParaRPr lang="en-US" dirty="0"/>
          </a:p>
        </p:txBody>
      </p:sp>
      <p:cxnSp>
        <p:nvCxnSpPr>
          <p:cNvPr id="12" name="Straight Connector 11"/>
          <p:cNvCxnSpPr/>
          <p:nvPr/>
        </p:nvCxnSpPr>
        <p:spPr>
          <a:xfrm flipH="1">
            <a:off x="797946" y="486970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97946" y="3961399"/>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97946" y="4415553"/>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97946" y="3507245"/>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10164" y="476515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19764" y="476515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29364" y="476515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38964" y="476515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48564" y="476515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58164" y="476515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67764" y="476515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677364" y="476515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86964" y="476515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96564" y="476515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115764" y="476515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506164" y="476515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697004" y="4912118"/>
            <a:ext cx="301686" cy="369332"/>
          </a:xfrm>
          <a:prstGeom prst="rect">
            <a:avLst/>
          </a:prstGeom>
          <a:noFill/>
        </p:spPr>
        <p:txBody>
          <a:bodyPr wrap="none" rtlCol="0">
            <a:spAutoFit/>
          </a:bodyPr>
          <a:lstStyle/>
          <a:p>
            <a:r>
              <a:rPr lang="en-US" dirty="0" smtClean="0"/>
              <a:t>5</a:t>
            </a:r>
            <a:endParaRPr lang="en-US" dirty="0"/>
          </a:p>
        </p:txBody>
      </p:sp>
      <p:sp>
        <p:nvSpPr>
          <p:cNvPr id="29" name="TextBox 28"/>
          <p:cNvSpPr txBox="1"/>
          <p:nvPr/>
        </p:nvSpPr>
        <p:spPr>
          <a:xfrm>
            <a:off x="6712495" y="4860518"/>
            <a:ext cx="418704" cy="369332"/>
          </a:xfrm>
          <a:prstGeom prst="rect">
            <a:avLst/>
          </a:prstGeom>
          <a:noFill/>
        </p:spPr>
        <p:txBody>
          <a:bodyPr wrap="none" rtlCol="0">
            <a:spAutoFit/>
          </a:bodyPr>
          <a:lstStyle/>
          <a:p>
            <a:r>
              <a:rPr lang="en-US" dirty="0" smtClean="0"/>
              <a:t>10</a:t>
            </a:r>
            <a:endParaRPr lang="en-US" dirty="0"/>
          </a:p>
        </p:txBody>
      </p:sp>
      <p:cxnSp>
        <p:nvCxnSpPr>
          <p:cNvPr id="31" name="Straight Connector 30"/>
          <p:cNvCxnSpPr/>
          <p:nvPr/>
        </p:nvCxnSpPr>
        <p:spPr>
          <a:xfrm flipH="1">
            <a:off x="797946" y="577801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97946" y="623217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97946" y="532386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96564" y="5486400"/>
            <a:ext cx="1592095"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61892" y="3964700"/>
            <a:ext cx="6822055" cy="2769"/>
          </a:xfrm>
          <a:prstGeom prst="line">
            <a:avLst/>
          </a:prstGeom>
          <a:ln w="12700">
            <a:solidFill>
              <a:srgbClr val="C00000">
                <a:alpha val="56000"/>
              </a:srgb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797945" y="3074733"/>
                <a:ext cx="910121"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𝑥</m:t>
                        </m:r>
                      </m:sub>
                    </m:sSub>
                  </m:oMath>
                </a14:m>
                <a:r>
                  <a:rPr lang="en-US" dirty="0" smtClean="0"/>
                  <a:t>(m/s)</a:t>
                </a:r>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797945" y="3074733"/>
                <a:ext cx="910121" cy="369332"/>
              </a:xfrm>
              <a:prstGeom prst="rect">
                <a:avLst/>
              </a:prstGeom>
              <a:blipFill rotWithShape="0">
                <a:blip r:embed="rId10"/>
                <a:stretch>
                  <a:fillRect t="-8197" r="-6040" b="-24590"/>
                </a:stretch>
              </a:blipFill>
            </p:spPr>
            <p:txBody>
              <a:bodyPr/>
              <a:lstStyle/>
              <a:p>
                <a:r>
                  <a:rPr lang="en-US">
                    <a:noFill/>
                  </a:rPr>
                  <a:t> </a:t>
                </a:r>
              </a:p>
            </p:txBody>
          </p:sp>
        </mc:Fallback>
      </mc:AlternateContent>
      <p:sp>
        <p:nvSpPr>
          <p:cNvPr id="5" name="Rounded Rectangle 4"/>
          <p:cNvSpPr/>
          <p:nvPr/>
        </p:nvSpPr>
        <p:spPr>
          <a:xfrm>
            <a:off x="2387501" y="2047526"/>
            <a:ext cx="3666539" cy="6385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56339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0952" y="135033"/>
            <a:ext cx="8229600" cy="648900"/>
          </a:xfrm>
        </p:spPr>
        <p:txBody>
          <a:bodyPr>
            <a:normAutofit/>
          </a:bodyPr>
          <a:lstStyle/>
          <a:p>
            <a:r>
              <a:rPr lang="en-US" sz="3600" dirty="0" smtClean="0"/>
              <a:t>What is the velocity at 5 seconds?</a:t>
            </a:r>
            <a:endParaRPr lang="en-US" sz="3600" dirty="0"/>
          </a:p>
        </p:txBody>
      </p:sp>
      <p:sp>
        <p:nvSpPr>
          <p:cNvPr id="3" name="TPAnswers"/>
          <p:cNvSpPr>
            <a:spLocks noGrp="1"/>
          </p:cNvSpPr>
          <p:nvPr>
            <p:ph type="body" idx="1"/>
            <p:custDataLst>
              <p:tags r:id="rId3"/>
            </p:custDataLst>
          </p:nvPr>
        </p:nvSpPr>
        <p:spPr>
          <a:xfrm>
            <a:off x="492258" y="865964"/>
            <a:ext cx="5912697" cy="4525963"/>
          </a:xfrm>
        </p:spPr>
        <p:txBody>
          <a:bodyPr>
            <a:normAutofit/>
          </a:bodyPr>
          <a:lstStyle/>
          <a:p>
            <a:pPr marL="514350" indent="-514350">
              <a:buFont typeface="Arial" panose="020B0604020202020204" pitchFamily="34" charset="0"/>
              <a:buAutoNum type="alphaUcPeriod"/>
            </a:pPr>
            <a:r>
              <a:rPr lang="en-US" sz="2800" dirty="0" smtClean="0"/>
              <a:t>2 m/s in the +x direction</a:t>
            </a:r>
          </a:p>
          <a:p>
            <a:pPr marL="514350" indent="-514350">
              <a:buFont typeface="Arial" panose="020B0604020202020204" pitchFamily="34" charset="0"/>
              <a:buAutoNum type="alphaUcPeriod"/>
            </a:pPr>
            <a:r>
              <a:rPr lang="en-US" sz="2800" dirty="0" smtClean="0"/>
              <a:t>6 m/s in the +x direction</a:t>
            </a:r>
          </a:p>
          <a:p>
            <a:pPr marL="514350" indent="-514350">
              <a:buFont typeface="Arial" panose="020B0604020202020204" pitchFamily="34" charset="0"/>
              <a:buAutoNum type="alphaUcPeriod"/>
            </a:pPr>
            <a:r>
              <a:rPr lang="en-US" sz="2800" dirty="0" smtClean="0"/>
              <a:t>0 m/s</a:t>
            </a:r>
          </a:p>
          <a:p>
            <a:pPr marL="514350" indent="-514350">
              <a:buFont typeface="Arial" panose="020B0604020202020204" pitchFamily="34" charset="0"/>
              <a:buAutoNum type="alphaUcPeriod"/>
            </a:pPr>
            <a:r>
              <a:rPr lang="en-US" sz="2800" dirty="0" smtClean="0"/>
              <a:t>2 m/s in the –x direction</a:t>
            </a:r>
            <a:endParaRPr lang="en-US" sz="28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185504365"/>
              </p:ext>
            </p:extLst>
          </p:nvPr>
        </p:nvGraphicFramePr>
        <p:xfrm>
          <a:off x="6884937" y="190269"/>
          <a:ext cx="2232126" cy="2511142"/>
        </p:xfrm>
        <a:graphic>
          <a:graphicData uri="http://schemas.openxmlformats.org/presentationml/2006/ole">
            <mc:AlternateContent xmlns:mc="http://schemas.openxmlformats.org/markup-compatibility/2006">
              <mc:Choice xmlns:v="urn:schemas-microsoft-com:vml" Requires="v">
                <p:oleObj spid="_x0000_s3134"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6884937" y="190269"/>
                        <a:ext cx="2232126" cy="2511142"/>
                      </a:xfrm>
                      <a:prstGeom prst="rect">
                        <a:avLst/>
                      </a:prstGeom>
                    </p:spPr>
                  </p:pic>
                </p:oleObj>
              </mc:Fallback>
            </mc:AlternateContent>
          </a:graphicData>
        </a:graphic>
      </p:graphicFrame>
      <p:cxnSp>
        <p:nvCxnSpPr>
          <p:cNvPr id="5" name="Straight Connector 4"/>
          <p:cNvCxnSpPr/>
          <p:nvPr/>
        </p:nvCxnSpPr>
        <p:spPr>
          <a:xfrm flipH="1">
            <a:off x="862589" y="3226637"/>
            <a:ext cx="1424" cy="3668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39782" y="4934382"/>
            <a:ext cx="8150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69544" y="4427836"/>
            <a:ext cx="47961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t>
            </a:r>
            <a:r>
              <a:rPr lang="en-US" dirty="0" smtClean="0"/>
              <a:t>(s)</a:t>
            </a:r>
            <a:endParaRPr lang="en-US" dirty="0"/>
          </a:p>
        </p:txBody>
      </p:sp>
      <p:cxnSp>
        <p:nvCxnSpPr>
          <p:cNvPr id="8" name="Straight Connector 7"/>
          <p:cNvCxnSpPr/>
          <p:nvPr/>
        </p:nvCxnSpPr>
        <p:spPr>
          <a:xfrm flipH="1">
            <a:off x="862589" y="493438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62589" y="4026074"/>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62589" y="448022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62589" y="357192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74807" y="482982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84407" y="482982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94007" y="482982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03607" y="482982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13207" y="482982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22807" y="482982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32407" y="482982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42007" y="482982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351607" y="482982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61207" y="482982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180407" y="482982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570807" y="482982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62363" y="4978316"/>
            <a:ext cx="301686" cy="369332"/>
          </a:xfrm>
          <a:prstGeom prst="rect">
            <a:avLst/>
          </a:prstGeom>
          <a:noFill/>
        </p:spPr>
        <p:txBody>
          <a:bodyPr wrap="none" rtlCol="0">
            <a:spAutoFit/>
          </a:bodyPr>
          <a:lstStyle/>
          <a:p>
            <a:r>
              <a:rPr lang="en-US" dirty="0" smtClean="0"/>
              <a:t>5</a:t>
            </a:r>
            <a:endParaRPr lang="en-US" dirty="0"/>
          </a:p>
        </p:txBody>
      </p:sp>
      <p:sp>
        <p:nvSpPr>
          <p:cNvPr id="25" name="TextBox 24"/>
          <p:cNvSpPr txBox="1"/>
          <p:nvPr/>
        </p:nvSpPr>
        <p:spPr>
          <a:xfrm>
            <a:off x="6751855" y="4969178"/>
            <a:ext cx="418704" cy="369332"/>
          </a:xfrm>
          <a:prstGeom prst="rect">
            <a:avLst/>
          </a:prstGeom>
          <a:noFill/>
        </p:spPr>
        <p:txBody>
          <a:bodyPr wrap="none" rtlCol="0">
            <a:spAutoFit/>
          </a:bodyPr>
          <a:lstStyle/>
          <a:p>
            <a:r>
              <a:rPr lang="en-US" dirty="0" smtClean="0"/>
              <a:t>10</a:t>
            </a:r>
            <a:endParaRPr lang="en-US" dirty="0"/>
          </a:p>
        </p:txBody>
      </p:sp>
      <p:sp>
        <p:nvSpPr>
          <p:cNvPr id="26" name="TextBox 25"/>
          <p:cNvSpPr txBox="1"/>
          <p:nvPr/>
        </p:nvSpPr>
        <p:spPr>
          <a:xfrm>
            <a:off x="922911" y="6372354"/>
            <a:ext cx="61266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x</a:t>
            </a:r>
            <a:r>
              <a:rPr lang="en-US" dirty="0" smtClean="0"/>
              <a:t>(m)</a:t>
            </a:r>
            <a:endParaRPr lang="en-US" dirty="0"/>
          </a:p>
        </p:txBody>
      </p:sp>
      <p:cxnSp>
        <p:nvCxnSpPr>
          <p:cNvPr id="27" name="Straight Connector 26"/>
          <p:cNvCxnSpPr/>
          <p:nvPr/>
        </p:nvCxnSpPr>
        <p:spPr>
          <a:xfrm flipH="1">
            <a:off x="862589" y="584269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62589" y="629684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62589" y="538853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856239" y="4024177"/>
            <a:ext cx="7804150" cy="2204114"/>
          </a:xfrm>
          <a:custGeom>
            <a:avLst/>
            <a:gdLst>
              <a:gd name="connsiteX0" fmla="*/ 0 w 7372350"/>
              <a:gd name="connsiteY0" fmla="*/ 1121884 h 2837937"/>
              <a:gd name="connsiteX1" fmla="*/ 698500 w 7372350"/>
              <a:gd name="connsiteY1" fmla="*/ 651984 h 2837937"/>
              <a:gd name="connsiteX2" fmla="*/ 2609850 w 7372350"/>
              <a:gd name="connsiteY2" fmla="*/ 277334 h 2837937"/>
              <a:gd name="connsiteX3" fmla="*/ 4895850 w 7372350"/>
              <a:gd name="connsiteY3" fmla="*/ 36034 h 2837937"/>
              <a:gd name="connsiteX4" fmla="*/ 5200650 w 7372350"/>
              <a:gd name="connsiteY4" fmla="*/ 4284 h 2837937"/>
              <a:gd name="connsiteX5" fmla="*/ 5346700 w 7372350"/>
              <a:gd name="connsiteY5" fmla="*/ 67784 h 2837937"/>
              <a:gd name="connsiteX6" fmla="*/ 5448300 w 7372350"/>
              <a:gd name="connsiteY6" fmla="*/ 188434 h 2837937"/>
              <a:gd name="connsiteX7" fmla="*/ 5568950 w 7372350"/>
              <a:gd name="connsiteY7" fmla="*/ 436084 h 2837937"/>
              <a:gd name="connsiteX8" fmla="*/ 5638800 w 7372350"/>
              <a:gd name="connsiteY8" fmla="*/ 798034 h 2837937"/>
              <a:gd name="connsiteX9" fmla="*/ 5867400 w 7372350"/>
              <a:gd name="connsiteY9" fmla="*/ 2677634 h 2837937"/>
              <a:gd name="connsiteX10" fmla="*/ 5905500 w 7372350"/>
              <a:gd name="connsiteY10" fmla="*/ 2722084 h 2837937"/>
              <a:gd name="connsiteX11" fmla="*/ 5949950 w 7372350"/>
              <a:gd name="connsiteY11" fmla="*/ 2556984 h 2837937"/>
              <a:gd name="connsiteX12" fmla="*/ 6038850 w 7372350"/>
              <a:gd name="connsiteY12" fmla="*/ 2309334 h 2837937"/>
              <a:gd name="connsiteX13" fmla="*/ 6457950 w 7372350"/>
              <a:gd name="connsiteY13" fmla="*/ 1883884 h 2837937"/>
              <a:gd name="connsiteX14" fmla="*/ 7372350 w 7372350"/>
              <a:gd name="connsiteY14" fmla="*/ 1134584 h 2837937"/>
              <a:gd name="connsiteX0" fmla="*/ 0 w 6457950"/>
              <a:gd name="connsiteY0" fmla="*/ 1121884 h 2837937"/>
              <a:gd name="connsiteX1" fmla="*/ 698500 w 6457950"/>
              <a:gd name="connsiteY1" fmla="*/ 651984 h 2837937"/>
              <a:gd name="connsiteX2" fmla="*/ 2609850 w 6457950"/>
              <a:gd name="connsiteY2" fmla="*/ 277334 h 2837937"/>
              <a:gd name="connsiteX3" fmla="*/ 4895850 w 6457950"/>
              <a:gd name="connsiteY3" fmla="*/ 36034 h 2837937"/>
              <a:gd name="connsiteX4" fmla="*/ 5200650 w 6457950"/>
              <a:gd name="connsiteY4" fmla="*/ 4284 h 2837937"/>
              <a:gd name="connsiteX5" fmla="*/ 5346700 w 6457950"/>
              <a:gd name="connsiteY5" fmla="*/ 67784 h 2837937"/>
              <a:gd name="connsiteX6" fmla="*/ 5448300 w 6457950"/>
              <a:gd name="connsiteY6" fmla="*/ 188434 h 2837937"/>
              <a:gd name="connsiteX7" fmla="*/ 5568950 w 6457950"/>
              <a:gd name="connsiteY7" fmla="*/ 436084 h 2837937"/>
              <a:gd name="connsiteX8" fmla="*/ 5638800 w 6457950"/>
              <a:gd name="connsiteY8" fmla="*/ 798034 h 2837937"/>
              <a:gd name="connsiteX9" fmla="*/ 5867400 w 6457950"/>
              <a:gd name="connsiteY9" fmla="*/ 2677634 h 2837937"/>
              <a:gd name="connsiteX10" fmla="*/ 5905500 w 6457950"/>
              <a:gd name="connsiteY10" fmla="*/ 2722084 h 2837937"/>
              <a:gd name="connsiteX11" fmla="*/ 5949950 w 6457950"/>
              <a:gd name="connsiteY11" fmla="*/ 2556984 h 2837937"/>
              <a:gd name="connsiteX12" fmla="*/ 6038850 w 6457950"/>
              <a:gd name="connsiteY12" fmla="*/ 2309334 h 2837937"/>
              <a:gd name="connsiteX13" fmla="*/ 6457950 w 6457950"/>
              <a:gd name="connsiteY13" fmla="*/ 1883884 h 2837937"/>
              <a:gd name="connsiteX0" fmla="*/ 0 w 6038850"/>
              <a:gd name="connsiteY0" fmla="*/ 1121884 h 2837937"/>
              <a:gd name="connsiteX1" fmla="*/ 698500 w 6038850"/>
              <a:gd name="connsiteY1" fmla="*/ 651984 h 2837937"/>
              <a:gd name="connsiteX2" fmla="*/ 2609850 w 6038850"/>
              <a:gd name="connsiteY2" fmla="*/ 277334 h 2837937"/>
              <a:gd name="connsiteX3" fmla="*/ 4895850 w 6038850"/>
              <a:gd name="connsiteY3" fmla="*/ 36034 h 2837937"/>
              <a:gd name="connsiteX4" fmla="*/ 5200650 w 6038850"/>
              <a:gd name="connsiteY4" fmla="*/ 4284 h 2837937"/>
              <a:gd name="connsiteX5" fmla="*/ 5346700 w 6038850"/>
              <a:gd name="connsiteY5" fmla="*/ 67784 h 2837937"/>
              <a:gd name="connsiteX6" fmla="*/ 5448300 w 6038850"/>
              <a:gd name="connsiteY6" fmla="*/ 188434 h 2837937"/>
              <a:gd name="connsiteX7" fmla="*/ 5568950 w 6038850"/>
              <a:gd name="connsiteY7" fmla="*/ 436084 h 2837937"/>
              <a:gd name="connsiteX8" fmla="*/ 5638800 w 6038850"/>
              <a:gd name="connsiteY8" fmla="*/ 798034 h 2837937"/>
              <a:gd name="connsiteX9" fmla="*/ 5867400 w 6038850"/>
              <a:gd name="connsiteY9" fmla="*/ 2677634 h 2837937"/>
              <a:gd name="connsiteX10" fmla="*/ 5905500 w 6038850"/>
              <a:gd name="connsiteY10" fmla="*/ 2722084 h 2837937"/>
              <a:gd name="connsiteX11" fmla="*/ 5949950 w 6038850"/>
              <a:gd name="connsiteY11" fmla="*/ 2556984 h 2837937"/>
              <a:gd name="connsiteX12" fmla="*/ 6038850 w 6038850"/>
              <a:gd name="connsiteY12" fmla="*/ 2309334 h 2837937"/>
              <a:gd name="connsiteX0" fmla="*/ 0 w 5949950"/>
              <a:gd name="connsiteY0" fmla="*/ 1121884 h 2837937"/>
              <a:gd name="connsiteX1" fmla="*/ 698500 w 5949950"/>
              <a:gd name="connsiteY1" fmla="*/ 651984 h 2837937"/>
              <a:gd name="connsiteX2" fmla="*/ 2609850 w 5949950"/>
              <a:gd name="connsiteY2" fmla="*/ 277334 h 2837937"/>
              <a:gd name="connsiteX3" fmla="*/ 4895850 w 5949950"/>
              <a:gd name="connsiteY3" fmla="*/ 36034 h 2837937"/>
              <a:gd name="connsiteX4" fmla="*/ 5200650 w 5949950"/>
              <a:gd name="connsiteY4" fmla="*/ 4284 h 2837937"/>
              <a:gd name="connsiteX5" fmla="*/ 5346700 w 5949950"/>
              <a:gd name="connsiteY5" fmla="*/ 67784 h 2837937"/>
              <a:gd name="connsiteX6" fmla="*/ 5448300 w 5949950"/>
              <a:gd name="connsiteY6" fmla="*/ 188434 h 2837937"/>
              <a:gd name="connsiteX7" fmla="*/ 5568950 w 5949950"/>
              <a:gd name="connsiteY7" fmla="*/ 436084 h 2837937"/>
              <a:gd name="connsiteX8" fmla="*/ 5638800 w 5949950"/>
              <a:gd name="connsiteY8" fmla="*/ 798034 h 2837937"/>
              <a:gd name="connsiteX9" fmla="*/ 5867400 w 5949950"/>
              <a:gd name="connsiteY9" fmla="*/ 2677634 h 2837937"/>
              <a:gd name="connsiteX10" fmla="*/ 5905500 w 5949950"/>
              <a:gd name="connsiteY10" fmla="*/ 2722084 h 2837937"/>
              <a:gd name="connsiteX11" fmla="*/ 5949950 w 5949950"/>
              <a:gd name="connsiteY11" fmla="*/ 2556984 h 2837937"/>
              <a:gd name="connsiteX0" fmla="*/ 0 w 5905500"/>
              <a:gd name="connsiteY0" fmla="*/ 1121884 h 2837937"/>
              <a:gd name="connsiteX1" fmla="*/ 698500 w 5905500"/>
              <a:gd name="connsiteY1" fmla="*/ 651984 h 2837937"/>
              <a:gd name="connsiteX2" fmla="*/ 2609850 w 5905500"/>
              <a:gd name="connsiteY2" fmla="*/ 277334 h 2837937"/>
              <a:gd name="connsiteX3" fmla="*/ 4895850 w 5905500"/>
              <a:gd name="connsiteY3" fmla="*/ 36034 h 2837937"/>
              <a:gd name="connsiteX4" fmla="*/ 5200650 w 5905500"/>
              <a:gd name="connsiteY4" fmla="*/ 4284 h 2837937"/>
              <a:gd name="connsiteX5" fmla="*/ 5346700 w 5905500"/>
              <a:gd name="connsiteY5" fmla="*/ 67784 h 2837937"/>
              <a:gd name="connsiteX6" fmla="*/ 5448300 w 5905500"/>
              <a:gd name="connsiteY6" fmla="*/ 188434 h 2837937"/>
              <a:gd name="connsiteX7" fmla="*/ 5568950 w 5905500"/>
              <a:gd name="connsiteY7" fmla="*/ 436084 h 2837937"/>
              <a:gd name="connsiteX8" fmla="*/ 5638800 w 5905500"/>
              <a:gd name="connsiteY8" fmla="*/ 798034 h 2837937"/>
              <a:gd name="connsiteX9" fmla="*/ 5867400 w 5905500"/>
              <a:gd name="connsiteY9" fmla="*/ 2677634 h 2837937"/>
              <a:gd name="connsiteX10" fmla="*/ 5905500 w 5905500"/>
              <a:gd name="connsiteY10" fmla="*/ 2722084 h 2837937"/>
              <a:gd name="connsiteX0" fmla="*/ 0 w 5867400"/>
              <a:gd name="connsiteY0" fmla="*/ 1121884 h 2677634"/>
              <a:gd name="connsiteX1" fmla="*/ 698500 w 5867400"/>
              <a:gd name="connsiteY1" fmla="*/ 651984 h 2677634"/>
              <a:gd name="connsiteX2" fmla="*/ 2609850 w 5867400"/>
              <a:gd name="connsiteY2" fmla="*/ 277334 h 2677634"/>
              <a:gd name="connsiteX3" fmla="*/ 4895850 w 5867400"/>
              <a:gd name="connsiteY3" fmla="*/ 36034 h 2677634"/>
              <a:gd name="connsiteX4" fmla="*/ 5200650 w 5867400"/>
              <a:gd name="connsiteY4" fmla="*/ 4284 h 2677634"/>
              <a:gd name="connsiteX5" fmla="*/ 5346700 w 5867400"/>
              <a:gd name="connsiteY5" fmla="*/ 67784 h 2677634"/>
              <a:gd name="connsiteX6" fmla="*/ 5448300 w 5867400"/>
              <a:gd name="connsiteY6" fmla="*/ 188434 h 2677634"/>
              <a:gd name="connsiteX7" fmla="*/ 5568950 w 5867400"/>
              <a:gd name="connsiteY7" fmla="*/ 436084 h 2677634"/>
              <a:gd name="connsiteX8" fmla="*/ 5638800 w 5867400"/>
              <a:gd name="connsiteY8" fmla="*/ 798034 h 2677634"/>
              <a:gd name="connsiteX9" fmla="*/ 5867400 w 5867400"/>
              <a:gd name="connsiteY9" fmla="*/ 2677634 h 2677634"/>
              <a:gd name="connsiteX0" fmla="*/ 0 w 6807200"/>
              <a:gd name="connsiteY0" fmla="*/ 1121884 h 2753834"/>
              <a:gd name="connsiteX1" fmla="*/ 698500 w 6807200"/>
              <a:gd name="connsiteY1" fmla="*/ 651984 h 2753834"/>
              <a:gd name="connsiteX2" fmla="*/ 2609850 w 6807200"/>
              <a:gd name="connsiteY2" fmla="*/ 277334 h 2753834"/>
              <a:gd name="connsiteX3" fmla="*/ 4895850 w 6807200"/>
              <a:gd name="connsiteY3" fmla="*/ 36034 h 2753834"/>
              <a:gd name="connsiteX4" fmla="*/ 5200650 w 6807200"/>
              <a:gd name="connsiteY4" fmla="*/ 4284 h 2753834"/>
              <a:gd name="connsiteX5" fmla="*/ 5346700 w 6807200"/>
              <a:gd name="connsiteY5" fmla="*/ 67784 h 2753834"/>
              <a:gd name="connsiteX6" fmla="*/ 5448300 w 6807200"/>
              <a:gd name="connsiteY6" fmla="*/ 188434 h 2753834"/>
              <a:gd name="connsiteX7" fmla="*/ 5568950 w 6807200"/>
              <a:gd name="connsiteY7" fmla="*/ 436084 h 2753834"/>
              <a:gd name="connsiteX8" fmla="*/ 5638800 w 6807200"/>
              <a:gd name="connsiteY8" fmla="*/ 798034 h 2753834"/>
              <a:gd name="connsiteX9" fmla="*/ 6807200 w 6807200"/>
              <a:gd name="connsiteY9" fmla="*/ 2753834 h 2753834"/>
              <a:gd name="connsiteX0" fmla="*/ 0 w 6807200"/>
              <a:gd name="connsiteY0" fmla="*/ 1121884 h 2753834"/>
              <a:gd name="connsiteX1" fmla="*/ 698500 w 6807200"/>
              <a:gd name="connsiteY1" fmla="*/ 651984 h 2753834"/>
              <a:gd name="connsiteX2" fmla="*/ 2609850 w 6807200"/>
              <a:gd name="connsiteY2" fmla="*/ 277334 h 2753834"/>
              <a:gd name="connsiteX3" fmla="*/ 4895850 w 6807200"/>
              <a:gd name="connsiteY3" fmla="*/ 36034 h 2753834"/>
              <a:gd name="connsiteX4" fmla="*/ 5200650 w 6807200"/>
              <a:gd name="connsiteY4" fmla="*/ 4284 h 2753834"/>
              <a:gd name="connsiteX5" fmla="*/ 5346700 w 6807200"/>
              <a:gd name="connsiteY5" fmla="*/ 67784 h 2753834"/>
              <a:gd name="connsiteX6" fmla="*/ 5448300 w 6807200"/>
              <a:gd name="connsiteY6" fmla="*/ 188434 h 2753834"/>
              <a:gd name="connsiteX7" fmla="*/ 5568950 w 6807200"/>
              <a:gd name="connsiteY7" fmla="*/ 436084 h 2753834"/>
              <a:gd name="connsiteX8" fmla="*/ 5638800 w 6807200"/>
              <a:gd name="connsiteY8" fmla="*/ 798034 h 2753834"/>
              <a:gd name="connsiteX9" fmla="*/ 6807200 w 6807200"/>
              <a:gd name="connsiteY9" fmla="*/ 2753834 h 2753834"/>
              <a:gd name="connsiteX0" fmla="*/ 0 w 6807200"/>
              <a:gd name="connsiteY0" fmla="*/ 1121884 h 2753834"/>
              <a:gd name="connsiteX1" fmla="*/ 698500 w 6807200"/>
              <a:gd name="connsiteY1" fmla="*/ 651984 h 2753834"/>
              <a:gd name="connsiteX2" fmla="*/ 2609850 w 6807200"/>
              <a:gd name="connsiteY2" fmla="*/ 277334 h 2753834"/>
              <a:gd name="connsiteX3" fmla="*/ 4895850 w 6807200"/>
              <a:gd name="connsiteY3" fmla="*/ 36034 h 2753834"/>
              <a:gd name="connsiteX4" fmla="*/ 5200650 w 6807200"/>
              <a:gd name="connsiteY4" fmla="*/ 4284 h 2753834"/>
              <a:gd name="connsiteX5" fmla="*/ 5346700 w 6807200"/>
              <a:gd name="connsiteY5" fmla="*/ 67784 h 2753834"/>
              <a:gd name="connsiteX6" fmla="*/ 5448300 w 6807200"/>
              <a:gd name="connsiteY6" fmla="*/ 188434 h 2753834"/>
              <a:gd name="connsiteX7" fmla="*/ 5568950 w 6807200"/>
              <a:gd name="connsiteY7" fmla="*/ 436084 h 2753834"/>
              <a:gd name="connsiteX8" fmla="*/ 5886450 w 6807200"/>
              <a:gd name="connsiteY8" fmla="*/ 1045684 h 2753834"/>
              <a:gd name="connsiteX9" fmla="*/ 6807200 w 6807200"/>
              <a:gd name="connsiteY9" fmla="*/ 2753834 h 2753834"/>
              <a:gd name="connsiteX0" fmla="*/ 0 w 6807200"/>
              <a:gd name="connsiteY0" fmla="*/ 1121884 h 2753834"/>
              <a:gd name="connsiteX1" fmla="*/ 698500 w 6807200"/>
              <a:gd name="connsiteY1" fmla="*/ 651984 h 2753834"/>
              <a:gd name="connsiteX2" fmla="*/ 2609850 w 6807200"/>
              <a:gd name="connsiteY2" fmla="*/ 277334 h 2753834"/>
              <a:gd name="connsiteX3" fmla="*/ 4895850 w 6807200"/>
              <a:gd name="connsiteY3" fmla="*/ 36034 h 2753834"/>
              <a:gd name="connsiteX4" fmla="*/ 5200650 w 6807200"/>
              <a:gd name="connsiteY4" fmla="*/ 4284 h 2753834"/>
              <a:gd name="connsiteX5" fmla="*/ 5346700 w 6807200"/>
              <a:gd name="connsiteY5" fmla="*/ 67784 h 2753834"/>
              <a:gd name="connsiteX6" fmla="*/ 5448300 w 6807200"/>
              <a:gd name="connsiteY6" fmla="*/ 188434 h 2753834"/>
              <a:gd name="connsiteX7" fmla="*/ 5568950 w 6807200"/>
              <a:gd name="connsiteY7" fmla="*/ 436084 h 2753834"/>
              <a:gd name="connsiteX8" fmla="*/ 5886450 w 6807200"/>
              <a:gd name="connsiteY8" fmla="*/ 1045684 h 2753834"/>
              <a:gd name="connsiteX9" fmla="*/ 6807200 w 6807200"/>
              <a:gd name="connsiteY9" fmla="*/ 2753834 h 2753834"/>
              <a:gd name="connsiteX0" fmla="*/ 0 w 7804150"/>
              <a:gd name="connsiteY0" fmla="*/ 1121884 h 1661634"/>
              <a:gd name="connsiteX1" fmla="*/ 698500 w 7804150"/>
              <a:gd name="connsiteY1" fmla="*/ 651984 h 1661634"/>
              <a:gd name="connsiteX2" fmla="*/ 2609850 w 7804150"/>
              <a:gd name="connsiteY2" fmla="*/ 277334 h 1661634"/>
              <a:gd name="connsiteX3" fmla="*/ 4895850 w 7804150"/>
              <a:gd name="connsiteY3" fmla="*/ 36034 h 1661634"/>
              <a:gd name="connsiteX4" fmla="*/ 5200650 w 7804150"/>
              <a:gd name="connsiteY4" fmla="*/ 4284 h 1661634"/>
              <a:gd name="connsiteX5" fmla="*/ 5346700 w 7804150"/>
              <a:gd name="connsiteY5" fmla="*/ 67784 h 1661634"/>
              <a:gd name="connsiteX6" fmla="*/ 5448300 w 7804150"/>
              <a:gd name="connsiteY6" fmla="*/ 188434 h 1661634"/>
              <a:gd name="connsiteX7" fmla="*/ 5568950 w 7804150"/>
              <a:gd name="connsiteY7" fmla="*/ 436084 h 1661634"/>
              <a:gd name="connsiteX8" fmla="*/ 5886450 w 7804150"/>
              <a:gd name="connsiteY8" fmla="*/ 1045684 h 1661634"/>
              <a:gd name="connsiteX9" fmla="*/ 7804150 w 7804150"/>
              <a:gd name="connsiteY9" fmla="*/ 1661634 h 1661634"/>
              <a:gd name="connsiteX0" fmla="*/ 0 w 7804150"/>
              <a:gd name="connsiteY0" fmla="*/ 1121884 h 1661634"/>
              <a:gd name="connsiteX1" fmla="*/ 698500 w 7804150"/>
              <a:gd name="connsiteY1" fmla="*/ 651984 h 1661634"/>
              <a:gd name="connsiteX2" fmla="*/ 2609850 w 7804150"/>
              <a:gd name="connsiteY2" fmla="*/ 277334 h 1661634"/>
              <a:gd name="connsiteX3" fmla="*/ 4895850 w 7804150"/>
              <a:gd name="connsiteY3" fmla="*/ 36034 h 1661634"/>
              <a:gd name="connsiteX4" fmla="*/ 5200650 w 7804150"/>
              <a:gd name="connsiteY4" fmla="*/ 4284 h 1661634"/>
              <a:gd name="connsiteX5" fmla="*/ 5346700 w 7804150"/>
              <a:gd name="connsiteY5" fmla="*/ 67784 h 1661634"/>
              <a:gd name="connsiteX6" fmla="*/ 5448300 w 7804150"/>
              <a:gd name="connsiteY6" fmla="*/ 188434 h 1661634"/>
              <a:gd name="connsiteX7" fmla="*/ 5568950 w 7804150"/>
              <a:gd name="connsiteY7" fmla="*/ 436084 h 1661634"/>
              <a:gd name="connsiteX8" fmla="*/ 5886450 w 7804150"/>
              <a:gd name="connsiteY8" fmla="*/ 1045684 h 1661634"/>
              <a:gd name="connsiteX9" fmla="*/ 7804150 w 7804150"/>
              <a:gd name="connsiteY9" fmla="*/ 1661634 h 1661634"/>
              <a:gd name="connsiteX0" fmla="*/ 0 w 7804150"/>
              <a:gd name="connsiteY0" fmla="*/ 1121884 h 1661634"/>
              <a:gd name="connsiteX1" fmla="*/ 698500 w 7804150"/>
              <a:gd name="connsiteY1" fmla="*/ 651984 h 1661634"/>
              <a:gd name="connsiteX2" fmla="*/ 2609850 w 7804150"/>
              <a:gd name="connsiteY2" fmla="*/ 277334 h 1661634"/>
              <a:gd name="connsiteX3" fmla="*/ 4895850 w 7804150"/>
              <a:gd name="connsiteY3" fmla="*/ 36034 h 1661634"/>
              <a:gd name="connsiteX4" fmla="*/ 5200650 w 7804150"/>
              <a:gd name="connsiteY4" fmla="*/ 4284 h 1661634"/>
              <a:gd name="connsiteX5" fmla="*/ 5346700 w 7804150"/>
              <a:gd name="connsiteY5" fmla="*/ 67784 h 1661634"/>
              <a:gd name="connsiteX6" fmla="*/ 5448300 w 7804150"/>
              <a:gd name="connsiteY6" fmla="*/ 188434 h 1661634"/>
              <a:gd name="connsiteX7" fmla="*/ 5568950 w 7804150"/>
              <a:gd name="connsiteY7" fmla="*/ 436084 h 1661634"/>
              <a:gd name="connsiteX8" fmla="*/ 5880100 w 7804150"/>
              <a:gd name="connsiteY8" fmla="*/ 988534 h 1661634"/>
              <a:gd name="connsiteX9" fmla="*/ 7804150 w 7804150"/>
              <a:gd name="connsiteY9" fmla="*/ 1661634 h 1661634"/>
              <a:gd name="connsiteX0" fmla="*/ 0 w 7804150"/>
              <a:gd name="connsiteY0" fmla="*/ 1121884 h 1661634"/>
              <a:gd name="connsiteX1" fmla="*/ 698500 w 7804150"/>
              <a:gd name="connsiteY1" fmla="*/ 651984 h 1661634"/>
              <a:gd name="connsiteX2" fmla="*/ 2609850 w 7804150"/>
              <a:gd name="connsiteY2" fmla="*/ 277334 h 1661634"/>
              <a:gd name="connsiteX3" fmla="*/ 4895850 w 7804150"/>
              <a:gd name="connsiteY3" fmla="*/ 36034 h 1661634"/>
              <a:gd name="connsiteX4" fmla="*/ 5200650 w 7804150"/>
              <a:gd name="connsiteY4" fmla="*/ 4284 h 1661634"/>
              <a:gd name="connsiteX5" fmla="*/ 5346700 w 7804150"/>
              <a:gd name="connsiteY5" fmla="*/ 67784 h 1661634"/>
              <a:gd name="connsiteX6" fmla="*/ 5448300 w 7804150"/>
              <a:gd name="connsiteY6" fmla="*/ 188434 h 1661634"/>
              <a:gd name="connsiteX7" fmla="*/ 5568950 w 7804150"/>
              <a:gd name="connsiteY7" fmla="*/ 436084 h 1661634"/>
              <a:gd name="connsiteX8" fmla="*/ 5880100 w 7804150"/>
              <a:gd name="connsiteY8" fmla="*/ 988534 h 1661634"/>
              <a:gd name="connsiteX9" fmla="*/ 7804150 w 7804150"/>
              <a:gd name="connsiteY9" fmla="*/ 1661634 h 1661634"/>
              <a:gd name="connsiteX0" fmla="*/ 0 w 7804150"/>
              <a:gd name="connsiteY0" fmla="*/ 1121884 h 1661634"/>
              <a:gd name="connsiteX1" fmla="*/ 698500 w 7804150"/>
              <a:gd name="connsiteY1" fmla="*/ 651984 h 1661634"/>
              <a:gd name="connsiteX2" fmla="*/ 2609850 w 7804150"/>
              <a:gd name="connsiteY2" fmla="*/ 277334 h 1661634"/>
              <a:gd name="connsiteX3" fmla="*/ 4895850 w 7804150"/>
              <a:gd name="connsiteY3" fmla="*/ 36034 h 1661634"/>
              <a:gd name="connsiteX4" fmla="*/ 5200650 w 7804150"/>
              <a:gd name="connsiteY4" fmla="*/ 4284 h 1661634"/>
              <a:gd name="connsiteX5" fmla="*/ 5346700 w 7804150"/>
              <a:gd name="connsiteY5" fmla="*/ 67784 h 1661634"/>
              <a:gd name="connsiteX6" fmla="*/ 5448300 w 7804150"/>
              <a:gd name="connsiteY6" fmla="*/ 188434 h 1661634"/>
              <a:gd name="connsiteX7" fmla="*/ 5568950 w 7804150"/>
              <a:gd name="connsiteY7" fmla="*/ 436084 h 1661634"/>
              <a:gd name="connsiteX8" fmla="*/ 5880100 w 7804150"/>
              <a:gd name="connsiteY8" fmla="*/ 988534 h 1661634"/>
              <a:gd name="connsiteX9" fmla="*/ 7804150 w 7804150"/>
              <a:gd name="connsiteY9" fmla="*/ 1661634 h 1661634"/>
              <a:gd name="connsiteX0" fmla="*/ 0 w 7804150"/>
              <a:gd name="connsiteY0" fmla="*/ 1117625 h 1657375"/>
              <a:gd name="connsiteX1" fmla="*/ 698500 w 7804150"/>
              <a:gd name="connsiteY1" fmla="*/ 647725 h 1657375"/>
              <a:gd name="connsiteX2" fmla="*/ 2609850 w 7804150"/>
              <a:gd name="connsiteY2" fmla="*/ 273075 h 1657375"/>
              <a:gd name="connsiteX3" fmla="*/ 3822700 w 7804150"/>
              <a:gd name="connsiteY3" fmla="*/ 69875 h 1657375"/>
              <a:gd name="connsiteX4" fmla="*/ 5200650 w 7804150"/>
              <a:gd name="connsiteY4" fmla="*/ 25 h 1657375"/>
              <a:gd name="connsiteX5" fmla="*/ 5346700 w 7804150"/>
              <a:gd name="connsiteY5" fmla="*/ 63525 h 1657375"/>
              <a:gd name="connsiteX6" fmla="*/ 5448300 w 7804150"/>
              <a:gd name="connsiteY6" fmla="*/ 184175 h 1657375"/>
              <a:gd name="connsiteX7" fmla="*/ 5568950 w 7804150"/>
              <a:gd name="connsiteY7" fmla="*/ 431825 h 1657375"/>
              <a:gd name="connsiteX8" fmla="*/ 5880100 w 7804150"/>
              <a:gd name="connsiteY8" fmla="*/ 984275 h 1657375"/>
              <a:gd name="connsiteX9" fmla="*/ 7804150 w 7804150"/>
              <a:gd name="connsiteY9" fmla="*/ 1657375 h 1657375"/>
              <a:gd name="connsiteX0" fmla="*/ 0 w 7804150"/>
              <a:gd name="connsiteY0" fmla="*/ 1117625 h 1657375"/>
              <a:gd name="connsiteX1" fmla="*/ 698500 w 7804150"/>
              <a:gd name="connsiteY1" fmla="*/ 647725 h 1657375"/>
              <a:gd name="connsiteX2" fmla="*/ 2514600 w 7804150"/>
              <a:gd name="connsiteY2" fmla="*/ 222275 h 1657375"/>
              <a:gd name="connsiteX3" fmla="*/ 3822700 w 7804150"/>
              <a:gd name="connsiteY3" fmla="*/ 69875 h 1657375"/>
              <a:gd name="connsiteX4" fmla="*/ 5200650 w 7804150"/>
              <a:gd name="connsiteY4" fmla="*/ 25 h 1657375"/>
              <a:gd name="connsiteX5" fmla="*/ 5346700 w 7804150"/>
              <a:gd name="connsiteY5" fmla="*/ 63525 h 1657375"/>
              <a:gd name="connsiteX6" fmla="*/ 5448300 w 7804150"/>
              <a:gd name="connsiteY6" fmla="*/ 184175 h 1657375"/>
              <a:gd name="connsiteX7" fmla="*/ 5568950 w 7804150"/>
              <a:gd name="connsiteY7" fmla="*/ 431825 h 1657375"/>
              <a:gd name="connsiteX8" fmla="*/ 5880100 w 7804150"/>
              <a:gd name="connsiteY8" fmla="*/ 984275 h 1657375"/>
              <a:gd name="connsiteX9" fmla="*/ 7804150 w 7804150"/>
              <a:gd name="connsiteY9" fmla="*/ 1657375 h 1657375"/>
              <a:gd name="connsiteX0" fmla="*/ 0 w 7804150"/>
              <a:gd name="connsiteY0" fmla="*/ 1118830 h 1658580"/>
              <a:gd name="connsiteX1" fmla="*/ 698500 w 7804150"/>
              <a:gd name="connsiteY1" fmla="*/ 648930 h 1658580"/>
              <a:gd name="connsiteX2" fmla="*/ 2514600 w 7804150"/>
              <a:gd name="connsiteY2" fmla="*/ 223480 h 1658580"/>
              <a:gd name="connsiteX3" fmla="*/ 3816350 w 7804150"/>
              <a:gd name="connsiteY3" fmla="*/ 39330 h 1658580"/>
              <a:gd name="connsiteX4" fmla="*/ 5200650 w 7804150"/>
              <a:gd name="connsiteY4" fmla="*/ 1230 h 1658580"/>
              <a:gd name="connsiteX5" fmla="*/ 5346700 w 7804150"/>
              <a:gd name="connsiteY5" fmla="*/ 64730 h 1658580"/>
              <a:gd name="connsiteX6" fmla="*/ 5448300 w 7804150"/>
              <a:gd name="connsiteY6" fmla="*/ 185380 h 1658580"/>
              <a:gd name="connsiteX7" fmla="*/ 5568950 w 7804150"/>
              <a:gd name="connsiteY7" fmla="*/ 433030 h 1658580"/>
              <a:gd name="connsiteX8" fmla="*/ 5880100 w 7804150"/>
              <a:gd name="connsiteY8" fmla="*/ 985480 h 1658580"/>
              <a:gd name="connsiteX9" fmla="*/ 7804150 w 7804150"/>
              <a:gd name="connsiteY9" fmla="*/ 1658580 h 1658580"/>
              <a:gd name="connsiteX0" fmla="*/ 0 w 7804150"/>
              <a:gd name="connsiteY0" fmla="*/ 1127189 h 1666939"/>
              <a:gd name="connsiteX1" fmla="*/ 698500 w 7804150"/>
              <a:gd name="connsiteY1" fmla="*/ 657289 h 1666939"/>
              <a:gd name="connsiteX2" fmla="*/ 2514600 w 7804150"/>
              <a:gd name="connsiteY2" fmla="*/ 231839 h 1666939"/>
              <a:gd name="connsiteX3" fmla="*/ 3816350 w 7804150"/>
              <a:gd name="connsiteY3" fmla="*/ 47689 h 1666939"/>
              <a:gd name="connsiteX4" fmla="*/ 5200650 w 7804150"/>
              <a:gd name="connsiteY4" fmla="*/ 9589 h 1666939"/>
              <a:gd name="connsiteX5" fmla="*/ 5448300 w 7804150"/>
              <a:gd name="connsiteY5" fmla="*/ 193739 h 1666939"/>
              <a:gd name="connsiteX6" fmla="*/ 5568950 w 7804150"/>
              <a:gd name="connsiteY6" fmla="*/ 441389 h 1666939"/>
              <a:gd name="connsiteX7" fmla="*/ 5880100 w 7804150"/>
              <a:gd name="connsiteY7" fmla="*/ 993839 h 1666939"/>
              <a:gd name="connsiteX8" fmla="*/ 7804150 w 7804150"/>
              <a:gd name="connsiteY8" fmla="*/ 1666939 h 1666939"/>
              <a:gd name="connsiteX0" fmla="*/ 0 w 7804150"/>
              <a:gd name="connsiteY0" fmla="*/ 1127189 h 1666939"/>
              <a:gd name="connsiteX1" fmla="*/ 698500 w 7804150"/>
              <a:gd name="connsiteY1" fmla="*/ 657289 h 1666939"/>
              <a:gd name="connsiteX2" fmla="*/ 2514600 w 7804150"/>
              <a:gd name="connsiteY2" fmla="*/ 231839 h 1666939"/>
              <a:gd name="connsiteX3" fmla="*/ 3816350 w 7804150"/>
              <a:gd name="connsiteY3" fmla="*/ 47689 h 1666939"/>
              <a:gd name="connsiteX4" fmla="*/ 5200650 w 7804150"/>
              <a:gd name="connsiteY4" fmla="*/ 9589 h 1666939"/>
              <a:gd name="connsiteX5" fmla="*/ 5448300 w 7804150"/>
              <a:gd name="connsiteY5" fmla="*/ 193739 h 1666939"/>
              <a:gd name="connsiteX6" fmla="*/ 5568950 w 7804150"/>
              <a:gd name="connsiteY6" fmla="*/ 441389 h 1666939"/>
              <a:gd name="connsiteX7" fmla="*/ 5880100 w 7804150"/>
              <a:gd name="connsiteY7" fmla="*/ 993839 h 1666939"/>
              <a:gd name="connsiteX8" fmla="*/ 7804150 w 7804150"/>
              <a:gd name="connsiteY8" fmla="*/ 1666939 h 1666939"/>
              <a:gd name="connsiteX0" fmla="*/ 0 w 7804150"/>
              <a:gd name="connsiteY0" fmla="*/ 1127189 h 1666939"/>
              <a:gd name="connsiteX1" fmla="*/ 698500 w 7804150"/>
              <a:gd name="connsiteY1" fmla="*/ 657289 h 1666939"/>
              <a:gd name="connsiteX2" fmla="*/ 2514600 w 7804150"/>
              <a:gd name="connsiteY2" fmla="*/ 231839 h 1666939"/>
              <a:gd name="connsiteX3" fmla="*/ 3816350 w 7804150"/>
              <a:gd name="connsiteY3" fmla="*/ 47689 h 1666939"/>
              <a:gd name="connsiteX4" fmla="*/ 5200650 w 7804150"/>
              <a:gd name="connsiteY4" fmla="*/ 9589 h 1666939"/>
              <a:gd name="connsiteX5" fmla="*/ 5448300 w 7804150"/>
              <a:gd name="connsiteY5" fmla="*/ 193739 h 1666939"/>
              <a:gd name="connsiteX6" fmla="*/ 5600700 w 7804150"/>
              <a:gd name="connsiteY6" fmla="*/ 441389 h 1666939"/>
              <a:gd name="connsiteX7" fmla="*/ 5880100 w 7804150"/>
              <a:gd name="connsiteY7" fmla="*/ 993839 h 1666939"/>
              <a:gd name="connsiteX8" fmla="*/ 7804150 w 7804150"/>
              <a:gd name="connsiteY8" fmla="*/ 1666939 h 1666939"/>
              <a:gd name="connsiteX0" fmla="*/ 0 w 7804150"/>
              <a:gd name="connsiteY0" fmla="*/ 1127189 h 1666939"/>
              <a:gd name="connsiteX1" fmla="*/ 698500 w 7804150"/>
              <a:gd name="connsiteY1" fmla="*/ 657289 h 1666939"/>
              <a:gd name="connsiteX2" fmla="*/ 2514600 w 7804150"/>
              <a:gd name="connsiteY2" fmla="*/ 231839 h 1666939"/>
              <a:gd name="connsiteX3" fmla="*/ 3816350 w 7804150"/>
              <a:gd name="connsiteY3" fmla="*/ 47689 h 1666939"/>
              <a:gd name="connsiteX4" fmla="*/ 5200650 w 7804150"/>
              <a:gd name="connsiteY4" fmla="*/ 9589 h 1666939"/>
              <a:gd name="connsiteX5" fmla="*/ 5448300 w 7804150"/>
              <a:gd name="connsiteY5" fmla="*/ 193739 h 1666939"/>
              <a:gd name="connsiteX6" fmla="*/ 5600700 w 7804150"/>
              <a:gd name="connsiteY6" fmla="*/ 441389 h 1666939"/>
              <a:gd name="connsiteX7" fmla="*/ 5880100 w 7804150"/>
              <a:gd name="connsiteY7" fmla="*/ 993839 h 1666939"/>
              <a:gd name="connsiteX8" fmla="*/ 7804150 w 7804150"/>
              <a:gd name="connsiteY8" fmla="*/ 1666939 h 1666939"/>
              <a:gd name="connsiteX0" fmla="*/ 0 w 7804150"/>
              <a:gd name="connsiteY0" fmla="*/ 1127189 h 1666939"/>
              <a:gd name="connsiteX1" fmla="*/ 698500 w 7804150"/>
              <a:gd name="connsiteY1" fmla="*/ 657289 h 1666939"/>
              <a:gd name="connsiteX2" fmla="*/ 2514600 w 7804150"/>
              <a:gd name="connsiteY2" fmla="*/ 231839 h 1666939"/>
              <a:gd name="connsiteX3" fmla="*/ 3816350 w 7804150"/>
              <a:gd name="connsiteY3" fmla="*/ 47689 h 1666939"/>
              <a:gd name="connsiteX4" fmla="*/ 5200650 w 7804150"/>
              <a:gd name="connsiteY4" fmla="*/ 9589 h 1666939"/>
              <a:gd name="connsiteX5" fmla="*/ 5448300 w 7804150"/>
              <a:gd name="connsiteY5" fmla="*/ 193739 h 1666939"/>
              <a:gd name="connsiteX6" fmla="*/ 5600700 w 7804150"/>
              <a:gd name="connsiteY6" fmla="*/ 441389 h 1666939"/>
              <a:gd name="connsiteX7" fmla="*/ 5924550 w 7804150"/>
              <a:gd name="connsiteY7" fmla="*/ 974789 h 1666939"/>
              <a:gd name="connsiteX8" fmla="*/ 7804150 w 7804150"/>
              <a:gd name="connsiteY8" fmla="*/ 1666939 h 1666939"/>
              <a:gd name="connsiteX0" fmla="*/ 0 w 7804150"/>
              <a:gd name="connsiteY0" fmla="*/ 1127189 h 1666939"/>
              <a:gd name="connsiteX1" fmla="*/ 698500 w 7804150"/>
              <a:gd name="connsiteY1" fmla="*/ 657289 h 1666939"/>
              <a:gd name="connsiteX2" fmla="*/ 2514600 w 7804150"/>
              <a:gd name="connsiteY2" fmla="*/ 231839 h 1666939"/>
              <a:gd name="connsiteX3" fmla="*/ 3816350 w 7804150"/>
              <a:gd name="connsiteY3" fmla="*/ 47689 h 1666939"/>
              <a:gd name="connsiteX4" fmla="*/ 5200650 w 7804150"/>
              <a:gd name="connsiteY4" fmla="*/ 9589 h 1666939"/>
              <a:gd name="connsiteX5" fmla="*/ 5448300 w 7804150"/>
              <a:gd name="connsiteY5" fmla="*/ 193739 h 1666939"/>
              <a:gd name="connsiteX6" fmla="*/ 5600700 w 7804150"/>
              <a:gd name="connsiteY6" fmla="*/ 441389 h 1666939"/>
              <a:gd name="connsiteX7" fmla="*/ 5924550 w 7804150"/>
              <a:gd name="connsiteY7" fmla="*/ 974789 h 1666939"/>
              <a:gd name="connsiteX8" fmla="*/ 7804150 w 7804150"/>
              <a:gd name="connsiteY8" fmla="*/ 1666939 h 1666939"/>
              <a:gd name="connsiteX0" fmla="*/ 0 w 7804150"/>
              <a:gd name="connsiteY0" fmla="*/ 1100206 h 1639956"/>
              <a:gd name="connsiteX1" fmla="*/ 698500 w 7804150"/>
              <a:gd name="connsiteY1" fmla="*/ 630306 h 1639956"/>
              <a:gd name="connsiteX2" fmla="*/ 2514600 w 7804150"/>
              <a:gd name="connsiteY2" fmla="*/ 204856 h 1639956"/>
              <a:gd name="connsiteX3" fmla="*/ 3816350 w 7804150"/>
              <a:gd name="connsiteY3" fmla="*/ 20706 h 1639956"/>
              <a:gd name="connsiteX4" fmla="*/ 5080000 w 7804150"/>
              <a:gd name="connsiteY4" fmla="*/ 20706 h 1639956"/>
              <a:gd name="connsiteX5" fmla="*/ 5448300 w 7804150"/>
              <a:gd name="connsiteY5" fmla="*/ 166756 h 1639956"/>
              <a:gd name="connsiteX6" fmla="*/ 5600700 w 7804150"/>
              <a:gd name="connsiteY6" fmla="*/ 414406 h 1639956"/>
              <a:gd name="connsiteX7" fmla="*/ 5924550 w 7804150"/>
              <a:gd name="connsiteY7" fmla="*/ 947806 h 1639956"/>
              <a:gd name="connsiteX8" fmla="*/ 7804150 w 7804150"/>
              <a:gd name="connsiteY8" fmla="*/ 1639956 h 1639956"/>
              <a:gd name="connsiteX0" fmla="*/ 0 w 7804150"/>
              <a:gd name="connsiteY0" fmla="*/ 1098058 h 1637808"/>
              <a:gd name="connsiteX1" fmla="*/ 698500 w 7804150"/>
              <a:gd name="connsiteY1" fmla="*/ 628158 h 1637808"/>
              <a:gd name="connsiteX2" fmla="*/ 2514600 w 7804150"/>
              <a:gd name="connsiteY2" fmla="*/ 202708 h 1637808"/>
              <a:gd name="connsiteX3" fmla="*/ 3816350 w 7804150"/>
              <a:gd name="connsiteY3" fmla="*/ 18558 h 1637808"/>
              <a:gd name="connsiteX4" fmla="*/ 5080000 w 7804150"/>
              <a:gd name="connsiteY4" fmla="*/ 18558 h 1637808"/>
              <a:gd name="connsiteX5" fmla="*/ 5448300 w 7804150"/>
              <a:gd name="connsiteY5" fmla="*/ 164608 h 1637808"/>
              <a:gd name="connsiteX6" fmla="*/ 5600700 w 7804150"/>
              <a:gd name="connsiteY6" fmla="*/ 412258 h 1637808"/>
              <a:gd name="connsiteX7" fmla="*/ 5924550 w 7804150"/>
              <a:gd name="connsiteY7" fmla="*/ 945658 h 1637808"/>
              <a:gd name="connsiteX8" fmla="*/ 7804150 w 7804150"/>
              <a:gd name="connsiteY8" fmla="*/ 1637808 h 1637808"/>
              <a:gd name="connsiteX0" fmla="*/ 0 w 7804150"/>
              <a:gd name="connsiteY0" fmla="*/ 1090875 h 1630625"/>
              <a:gd name="connsiteX1" fmla="*/ 698500 w 7804150"/>
              <a:gd name="connsiteY1" fmla="*/ 620975 h 1630625"/>
              <a:gd name="connsiteX2" fmla="*/ 2514600 w 7804150"/>
              <a:gd name="connsiteY2" fmla="*/ 195525 h 1630625"/>
              <a:gd name="connsiteX3" fmla="*/ 3581400 w 7804150"/>
              <a:gd name="connsiteY3" fmla="*/ 30425 h 1630625"/>
              <a:gd name="connsiteX4" fmla="*/ 5080000 w 7804150"/>
              <a:gd name="connsiteY4" fmla="*/ 11375 h 1630625"/>
              <a:gd name="connsiteX5" fmla="*/ 5448300 w 7804150"/>
              <a:gd name="connsiteY5" fmla="*/ 157425 h 1630625"/>
              <a:gd name="connsiteX6" fmla="*/ 5600700 w 7804150"/>
              <a:gd name="connsiteY6" fmla="*/ 405075 h 1630625"/>
              <a:gd name="connsiteX7" fmla="*/ 5924550 w 7804150"/>
              <a:gd name="connsiteY7" fmla="*/ 938475 h 1630625"/>
              <a:gd name="connsiteX8" fmla="*/ 7804150 w 7804150"/>
              <a:gd name="connsiteY8" fmla="*/ 1630625 h 1630625"/>
              <a:gd name="connsiteX0" fmla="*/ 0 w 7804150"/>
              <a:gd name="connsiteY0" fmla="*/ 1104236 h 1643986"/>
              <a:gd name="connsiteX1" fmla="*/ 698500 w 7804150"/>
              <a:gd name="connsiteY1" fmla="*/ 634336 h 1643986"/>
              <a:gd name="connsiteX2" fmla="*/ 2514600 w 7804150"/>
              <a:gd name="connsiteY2" fmla="*/ 208886 h 1643986"/>
              <a:gd name="connsiteX3" fmla="*/ 3498850 w 7804150"/>
              <a:gd name="connsiteY3" fmla="*/ 18386 h 1643986"/>
              <a:gd name="connsiteX4" fmla="*/ 5080000 w 7804150"/>
              <a:gd name="connsiteY4" fmla="*/ 24736 h 1643986"/>
              <a:gd name="connsiteX5" fmla="*/ 5448300 w 7804150"/>
              <a:gd name="connsiteY5" fmla="*/ 170786 h 1643986"/>
              <a:gd name="connsiteX6" fmla="*/ 5600700 w 7804150"/>
              <a:gd name="connsiteY6" fmla="*/ 418436 h 1643986"/>
              <a:gd name="connsiteX7" fmla="*/ 5924550 w 7804150"/>
              <a:gd name="connsiteY7" fmla="*/ 951836 h 1643986"/>
              <a:gd name="connsiteX8" fmla="*/ 7804150 w 7804150"/>
              <a:gd name="connsiteY8" fmla="*/ 1643986 h 1643986"/>
              <a:gd name="connsiteX0" fmla="*/ 0 w 7804150"/>
              <a:gd name="connsiteY0" fmla="*/ 1092408 h 1632158"/>
              <a:gd name="connsiteX1" fmla="*/ 698500 w 7804150"/>
              <a:gd name="connsiteY1" fmla="*/ 622508 h 1632158"/>
              <a:gd name="connsiteX2" fmla="*/ 2514600 w 7804150"/>
              <a:gd name="connsiteY2" fmla="*/ 197058 h 1632158"/>
              <a:gd name="connsiteX3" fmla="*/ 3498850 w 7804150"/>
              <a:gd name="connsiteY3" fmla="*/ 6558 h 1632158"/>
              <a:gd name="connsiteX4" fmla="*/ 5080000 w 7804150"/>
              <a:gd name="connsiteY4" fmla="*/ 12908 h 1632158"/>
              <a:gd name="connsiteX5" fmla="*/ 5448300 w 7804150"/>
              <a:gd name="connsiteY5" fmla="*/ 158958 h 1632158"/>
              <a:gd name="connsiteX6" fmla="*/ 5600700 w 7804150"/>
              <a:gd name="connsiteY6" fmla="*/ 406608 h 1632158"/>
              <a:gd name="connsiteX7" fmla="*/ 5924550 w 7804150"/>
              <a:gd name="connsiteY7" fmla="*/ 940008 h 1632158"/>
              <a:gd name="connsiteX8" fmla="*/ 7804150 w 7804150"/>
              <a:gd name="connsiteY8" fmla="*/ 1632158 h 1632158"/>
              <a:gd name="connsiteX0" fmla="*/ 0 w 7804150"/>
              <a:gd name="connsiteY0" fmla="*/ 1103789 h 1643539"/>
              <a:gd name="connsiteX1" fmla="*/ 698500 w 7804150"/>
              <a:gd name="connsiteY1" fmla="*/ 633889 h 1643539"/>
              <a:gd name="connsiteX2" fmla="*/ 2336800 w 7804150"/>
              <a:gd name="connsiteY2" fmla="*/ 202089 h 1643539"/>
              <a:gd name="connsiteX3" fmla="*/ 3498850 w 7804150"/>
              <a:gd name="connsiteY3" fmla="*/ 17939 h 1643539"/>
              <a:gd name="connsiteX4" fmla="*/ 5080000 w 7804150"/>
              <a:gd name="connsiteY4" fmla="*/ 24289 h 1643539"/>
              <a:gd name="connsiteX5" fmla="*/ 5448300 w 7804150"/>
              <a:gd name="connsiteY5" fmla="*/ 170339 h 1643539"/>
              <a:gd name="connsiteX6" fmla="*/ 5600700 w 7804150"/>
              <a:gd name="connsiteY6" fmla="*/ 417989 h 1643539"/>
              <a:gd name="connsiteX7" fmla="*/ 5924550 w 7804150"/>
              <a:gd name="connsiteY7" fmla="*/ 951389 h 1643539"/>
              <a:gd name="connsiteX8" fmla="*/ 7804150 w 7804150"/>
              <a:gd name="connsiteY8" fmla="*/ 1643539 h 1643539"/>
              <a:gd name="connsiteX0" fmla="*/ 0 w 7804150"/>
              <a:gd name="connsiteY0" fmla="*/ 1110522 h 1650272"/>
              <a:gd name="connsiteX1" fmla="*/ 698500 w 7804150"/>
              <a:gd name="connsiteY1" fmla="*/ 640622 h 1650272"/>
              <a:gd name="connsiteX2" fmla="*/ 2336800 w 7804150"/>
              <a:gd name="connsiteY2" fmla="*/ 208822 h 1650272"/>
              <a:gd name="connsiteX3" fmla="*/ 3498850 w 7804150"/>
              <a:gd name="connsiteY3" fmla="*/ 24672 h 1650272"/>
              <a:gd name="connsiteX4" fmla="*/ 5194300 w 7804150"/>
              <a:gd name="connsiteY4" fmla="*/ 18322 h 1650272"/>
              <a:gd name="connsiteX5" fmla="*/ 5448300 w 7804150"/>
              <a:gd name="connsiteY5" fmla="*/ 177072 h 1650272"/>
              <a:gd name="connsiteX6" fmla="*/ 5600700 w 7804150"/>
              <a:gd name="connsiteY6" fmla="*/ 424722 h 1650272"/>
              <a:gd name="connsiteX7" fmla="*/ 5924550 w 7804150"/>
              <a:gd name="connsiteY7" fmla="*/ 958122 h 1650272"/>
              <a:gd name="connsiteX8" fmla="*/ 7804150 w 7804150"/>
              <a:gd name="connsiteY8" fmla="*/ 1650272 h 1650272"/>
              <a:gd name="connsiteX0" fmla="*/ 0 w 7804150"/>
              <a:gd name="connsiteY0" fmla="*/ 1108075 h 1647825"/>
              <a:gd name="connsiteX1" fmla="*/ 698500 w 7804150"/>
              <a:gd name="connsiteY1" fmla="*/ 638175 h 1647825"/>
              <a:gd name="connsiteX2" fmla="*/ 2336800 w 7804150"/>
              <a:gd name="connsiteY2" fmla="*/ 206375 h 1647825"/>
              <a:gd name="connsiteX3" fmla="*/ 3498850 w 7804150"/>
              <a:gd name="connsiteY3" fmla="*/ 22225 h 1647825"/>
              <a:gd name="connsiteX4" fmla="*/ 5194300 w 7804150"/>
              <a:gd name="connsiteY4" fmla="*/ 15875 h 1647825"/>
              <a:gd name="connsiteX5" fmla="*/ 5448300 w 7804150"/>
              <a:gd name="connsiteY5" fmla="*/ 174625 h 1647825"/>
              <a:gd name="connsiteX6" fmla="*/ 5600700 w 7804150"/>
              <a:gd name="connsiteY6" fmla="*/ 422275 h 1647825"/>
              <a:gd name="connsiteX7" fmla="*/ 5924550 w 7804150"/>
              <a:gd name="connsiteY7" fmla="*/ 955675 h 1647825"/>
              <a:gd name="connsiteX8" fmla="*/ 7804150 w 7804150"/>
              <a:gd name="connsiteY8" fmla="*/ 1647825 h 1647825"/>
              <a:gd name="connsiteX0" fmla="*/ 0 w 7804150"/>
              <a:gd name="connsiteY0" fmla="*/ 1108075 h 1647825"/>
              <a:gd name="connsiteX1" fmla="*/ 698500 w 7804150"/>
              <a:gd name="connsiteY1" fmla="*/ 638175 h 1647825"/>
              <a:gd name="connsiteX2" fmla="*/ 2336800 w 7804150"/>
              <a:gd name="connsiteY2" fmla="*/ 206375 h 1647825"/>
              <a:gd name="connsiteX3" fmla="*/ 3498850 w 7804150"/>
              <a:gd name="connsiteY3" fmla="*/ 22225 h 1647825"/>
              <a:gd name="connsiteX4" fmla="*/ 5194300 w 7804150"/>
              <a:gd name="connsiteY4" fmla="*/ 15875 h 1647825"/>
              <a:gd name="connsiteX5" fmla="*/ 5448300 w 7804150"/>
              <a:gd name="connsiteY5" fmla="*/ 174625 h 1647825"/>
              <a:gd name="connsiteX6" fmla="*/ 5600700 w 7804150"/>
              <a:gd name="connsiteY6" fmla="*/ 422275 h 1647825"/>
              <a:gd name="connsiteX7" fmla="*/ 6165850 w 7804150"/>
              <a:gd name="connsiteY7" fmla="*/ 1374775 h 1647825"/>
              <a:gd name="connsiteX8" fmla="*/ 7804150 w 7804150"/>
              <a:gd name="connsiteY8" fmla="*/ 1647825 h 1647825"/>
              <a:gd name="connsiteX0" fmla="*/ 0 w 7804150"/>
              <a:gd name="connsiteY0" fmla="*/ 1108075 h 1647825"/>
              <a:gd name="connsiteX1" fmla="*/ 698500 w 7804150"/>
              <a:gd name="connsiteY1" fmla="*/ 638175 h 1647825"/>
              <a:gd name="connsiteX2" fmla="*/ 2336800 w 7804150"/>
              <a:gd name="connsiteY2" fmla="*/ 206375 h 1647825"/>
              <a:gd name="connsiteX3" fmla="*/ 3498850 w 7804150"/>
              <a:gd name="connsiteY3" fmla="*/ 22225 h 1647825"/>
              <a:gd name="connsiteX4" fmla="*/ 5194300 w 7804150"/>
              <a:gd name="connsiteY4" fmla="*/ 15875 h 1647825"/>
              <a:gd name="connsiteX5" fmla="*/ 5448300 w 7804150"/>
              <a:gd name="connsiteY5" fmla="*/ 174625 h 1647825"/>
              <a:gd name="connsiteX6" fmla="*/ 5600700 w 7804150"/>
              <a:gd name="connsiteY6" fmla="*/ 422275 h 1647825"/>
              <a:gd name="connsiteX7" fmla="*/ 6184900 w 7804150"/>
              <a:gd name="connsiteY7" fmla="*/ 1419225 h 1647825"/>
              <a:gd name="connsiteX8" fmla="*/ 7804150 w 7804150"/>
              <a:gd name="connsiteY8" fmla="*/ 1647825 h 1647825"/>
              <a:gd name="connsiteX0" fmla="*/ 0 w 7804150"/>
              <a:gd name="connsiteY0" fmla="*/ 1131162 h 2430345"/>
              <a:gd name="connsiteX1" fmla="*/ 1325517 w 7804150"/>
              <a:gd name="connsiteY1" fmla="*/ 2420394 h 2430345"/>
              <a:gd name="connsiteX2" fmla="*/ 2336800 w 7804150"/>
              <a:gd name="connsiteY2" fmla="*/ 229462 h 2430345"/>
              <a:gd name="connsiteX3" fmla="*/ 3498850 w 7804150"/>
              <a:gd name="connsiteY3" fmla="*/ 45312 h 2430345"/>
              <a:gd name="connsiteX4" fmla="*/ 5194300 w 7804150"/>
              <a:gd name="connsiteY4" fmla="*/ 38962 h 2430345"/>
              <a:gd name="connsiteX5" fmla="*/ 5448300 w 7804150"/>
              <a:gd name="connsiteY5" fmla="*/ 197712 h 2430345"/>
              <a:gd name="connsiteX6" fmla="*/ 5600700 w 7804150"/>
              <a:gd name="connsiteY6" fmla="*/ 445362 h 2430345"/>
              <a:gd name="connsiteX7" fmla="*/ 6184900 w 7804150"/>
              <a:gd name="connsiteY7" fmla="*/ 1442312 h 2430345"/>
              <a:gd name="connsiteX8" fmla="*/ 7804150 w 7804150"/>
              <a:gd name="connsiteY8" fmla="*/ 1670912 h 2430345"/>
              <a:gd name="connsiteX0" fmla="*/ 0 w 7804150"/>
              <a:gd name="connsiteY0" fmla="*/ 1113810 h 2411280"/>
              <a:gd name="connsiteX1" fmla="*/ 1325517 w 7804150"/>
              <a:gd name="connsiteY1" fmla="*/ 2403042 h 2411280"/>
              <a:gd name="connsiteX2" fmla="*/ 2659017 w 7804150"/>
              <a:gd name="connsiteY2" fmla="*/ 299196 h 2411280"/>
              <a:gd name="connsiteX3" fmla="*/ 3498850 w 7804150"/>
              <a:gd name="connsiteY3" fmla="*/ 27960 h 2411280"/>
              <a:gd name="connsiteX4" fmla="*/ 5194300 w 7804150"/>
              <a:gd name="connsiteY4" fmla="*/ 21610 h 2411280"/>
              <a:gd name="connsiteX5" fmla="*/ 5448300 w 7804150"/>
              <a:gd name="connsiteY5" fmla="*/ 180360 h 2411280"/>
              <a:gd name="connsiteX6" fmla="*/ 5600700 w 7804150"/>
              <a:gd name="connsiteY6" fmla="*/ 428010 h 2411280"/>
              <a:gd name="connsiteX7" fmla="*/ 6184900 w 7804150"/>
              <a:gd name="connsiteY7" fmla="*/ 1424960 h 2411280"/>
              <a:gd name="connsiteX8" fmla="*/ 7804150 w 7804150"/>
              <a:gd name="connsiteY8" fmla="*/ 1653560 h 2411280"/>
              <a:gd name="connsiteX0" fmla="*/ 0 w 7804150"/>
              <a:gd name="connsiteY0" fmla="*/ 1096831 h 2394301"/>
              <a:gd name="connsiteX1" fmla="*/ 1325517 w 7804150"/>
              <a:gd name="connsiteY1" fmla="*/ 2386063 h 2394301"/>
              <a:gd name="connsiteX2" fmla="*/ 2659017 w 7804150"/>
              <a:gd name="connsiteY2" fmla="*/ 282217 h 2394301"/>
              <a:gd name="connsiteX3" fmla="*/ 3498850 w 7804150"/>
              <a:gd name="connsiteY3" fmla="*/ 341906 h 2394301"/>
              <a:gd name="connsiteX4" fmla="*/ 5194300 w 7804150"/>
              <a:gd name="connsiteY4" fmla="*/ 4631 h 2394301"/>
              <a:gd name="connsiteX5" fmla="*/ 5448300 w 7804150"/>
              <a:gd name="connsiteY5" fmla="*/ 163381 h 2394301"/>
              <a:gd name="connsiteX6" fmla="*/ 5600700 w 7804150"/>
              <a:gd name="connsiteY6" fmla="*/ 411031 h 2394301"/>
              <a:gd name="connsiteX7" fmla="*/ 6184900 w 7804150"/>
              <a:gd name="connsiteY7" fmla="*/ 1407981 h 2394301"/>
              <a:gd name="connsiteX8" fmla="*/ 7804150 w 7804150"/>
              <a:gd name="connsiteY8" fmla="*/ 1636581 h 2394301"/>
              <a:gd name="connsiteX0" fmla="*/ 0 w 7804150"/>
              <a:gd name="connsiteY0" fmla="*/ 1096831 h 2394301"/>
              <a:gd name="connsiteX1" fmla="*/ 1325517 w 7804150"/>
              <a:gd name="connsiteY1" fmla="*/ 2386063 h 2394301"/>
              <a:gd name="connsiteX2" fmla="*/ 2659017 w 7804150"/>
              <a:gd name="connsiteY2" fmla="*/ 282217 h 2394301"/>
              <a:gd name="connsiteX3" fmla="*/ 3498850 w 7804150"/>
              <a:gd name="connsiteY3" fmla="*/ 341906 h 2394301"/>
              <a:gd name="connsiteX4" fmla="*/ 5194300 w 7804150"/>
              <a:gd name="connsiteY4" fmla="*/ 4631 h 2394301"/>
              <a:gd name="connsiteX5" fmla="*/ 5448300 w 7804150"/>
              <a:gd name="connsiteY5" fmla="*/ 163381 h 2394301"/>
              <a:gd name="connsiteX6" fmla="*/ 5600700 w 7804150"/>
              <a:gd name="connsiteY6" fmla="*/ 411031 h 2394301"/>
              <a:gd name="connsiteX7" fmla="*/ 6184900 w 7804150"/>
              <a:gd name="connsiteY7" fmla="*/ 1407981 h 2394301"/>
              <a:gd name="connsiteX8" fmla="*/ 7804150 w 7804150"/>
              <a:gd name="connsiteY8" fmla="*/ 1636581 h 2394301"/>
              <a:gd name="connsiteX0" fmla="*/ 0 w 7804150"/>
              <a:gd name="connsiteY0" fmla="*/ 1101712 h 2399182"/>
              <a:gd name="connsiteX1" fmla="*/ 1325517 w 7804150"/>
              <a:gd name="connsiteY1" fmla="*/ 2390944 h 2399182"/>
              <a:gd name="connsiteX2" fmla="*/ 2659017 w 7804150"/>
              <a:gd name="connsiteY2" fmla="*/ 287098 h 2399182"/>
              <a:gd name="connsiteX3" fmla="*/ 3394347 w 7804150"/>
              <a:gd name="connsiteY3" fmla="*/ 242284 h 2399182"/>
              <a:gd name="connsiteX4" fmla="*/ 5194300 w 7804150"/>
              <a:gd name="connsiteY4" fmla="*/ 9512 h 2399182"/>
              <a:gd name="connsiteX5" fmla="*/ 5448300 w 7804150"/>
              <a:gd name="connsiteY5" fmla="*/ 168262 h 2399182"/>
              <a:gd name="connsiteX6" fmla="*/ 5600700 w 7804150"/>
              <a:gd name="connsiteY6" fmla="*/ 415912 h 2399182"/>
              <a:gd name="connsiteX7" fmla="*/ 6184900 w 7804150"/>
              <a:gd name="connsiteY7" fmla="*/ 1412862 h 2399182"/>
              <a:gd name="connsiteX8" fmla="*/ 7804150 w 7804150"/>
              <a:gd name="connsiteY8" fmla="*/ 1641462 h 2399182"/>
              <a:gd name="connsiteX0" fmla="*/ 0 w 7804150"/>
              <a:gd name="connsiteY0" fmla="*/ 1093211 h 2389412"/>
              <a:gd name="connsiteX1" fmla="*/ 1325517 w 7804150"/>
              <a:gd name="connsiteY1" fmla="*/ 2382443 h 2389412"/>
              <a:gd name="connsiteX2" fmla="*/ 2667726 w 7804150"/>
              <a:gd name="connsiteY2" fmla="*/ 348266 h 2389412"/>
              <a:gd name="connsiteX3" fmla="*/ 3394347 w 7804150"/>
              <a:gd name="connsiteY3" fmla="*/ 233783 h 2389412"/>
              <a:gd name="connsiteX4" fmla="*/ 5194300 w 7804150"/>
              <a:gd name="connsiteY4" fmla="*/ 1011 h 2389412"/>
              <a:gd name="connsiteX5" fmla="*/ 5448300 w 7804150"/>
              <a:gd name="connsiteY5" fmla="*/ 159761 h 2389412"/>
              <a:gd name="connsiteX6" fmla="*/ 5600700 w 7804150"/>
              <a:gd name="connsiteY6" fmla="*/ 407411 h 2389412"/>
              <a:gd name="connsiteX7" fmla="*/ 6184900 w 7804150"/>
              <a:gd name="connsiteY7" fmla="*/ 1404361 h 2389412"/>
              <a:gd name="connsiteX8" fmla="*/ 7804150 w 7804150"/>
              <a:gd name="connsiteY8" fmla="*/ 1632961 h 2389412"/>
              <a:gd name="connsiteX0" fmla="*/ 0 w 7804150"/>
              <a:gd name="connsiteY0" fmla="*/ 1093211 h 2389412"/>
              <a:gd name="connsiteX1" fmla="*/ 1325517 w 7804150"/>
              <a:gd name="connsiteY1" fmla="*/ 2382443 h 2389412"/>
              <a:gd name="connsiteX2" fmla="*/ 2667726 w 7804150"/>
              <a:gd name="connsiteY2" fmla="*/ 348266 h 2389412"/>
              <a:gd name="connsiteX3" fmla="*/ 3394347 w 7804150"/>
              <a:gd name="connsiteY3" fmla="*/ 233783 h 2389412"/>
              <a:gd name="connsiteX4" fmla="*/ 5194300 w 7804150"/>
              <a:gd name="connsiteY4" fmla="*/ 1011 h 2389412"/>
              <a:gd name="connsiteX5" fmla="*/ 5448300 w 7804150"/>
              <a:gd name="connsiteY5" fmla="*/ 159761 h 2389412"/>
              <a:gd name="connsiteX6" fmla="*/ 5600700 w 7804150"/>
              <a:gd name="connsiteY6" fmla="*/ 407411 h 2389412"/>
              <a:gd name="connsiteX7" fmla="*/ 6184900 w 7804150"/>
              <a:gd name="connsiteY7" fmla="*/ 1404361 h 2389412"/>
              <a:gd name="connsiteX8" fmla="*/ 7804150 w 7804150"/>
              <a:gd name="connsiteY8" fmla="*/ 1632961 h 2389412"/>
              <a:gd name="connsiteX0" fmla="*/ 0 w 7804150"/>
              <a:gd name="connsiteY0" fmla="*/ 1093006 h 2389207"/>
              <a:gd name="connsiteX1" fmla="*/ 1325517 w 7804150"/>
              <a:gd name="connsiteY1" fmla="*/ 2382238 h 2389207"/>
              <a:gd name="connsiteX2" fmla="*/ 2667726 w 7804150"/>
              <a:gd name="connsiteY2" fmla="*/ 348061 h 2389207"/>
              <a:gd name="connsiteX3" fmla="*/ 3559810 w 7804150"/>
              <a:gd name="connsiteY3" fmla="*/ 224869 h 2389207"/>
              <a:gd name="connsiteX4" fmla="*/ 5194300 w 7804150"/>
              <a:gd name="connsiteY4" fmla="*/ 806 h 2389207"/>
              <a:gd name="connsiteX5" fmla="*/ 5448300 w 7804150"/>
              <a:gd name="connsiteY5" fmla="*/ 159556 h 2389207"/>
              <a:gd name="connsiteX6" fmla="*/ 5600700 w 7804150"/>
              <a:gd name="connsiteY6" fmla="*/ 407206 h 2389207"/>
              <a:gd name="connsiteX7" fmla="*/ 6184900 w 7804150"/>
              <a:gd name="connsiteY7" fmla="*/ 1404156 h 2389207"/>
              <a:gd name="connsiteX8" fmla="*/ 7804150 w 7804150"/>
              <a:gd name="connsiteY8" fmla="*/ 1632756 h 2389207"/>
              <a:gd name="connsiteX0" fmla="*/ 0 w 7804150"/>
              <a:gd name="connsiteY0" fmla="*/ 1140350 h 2436551"/>
              <a:gd name="connsiteX1" fmla="*/ 1325517 w 7804150"/>
              <a:gd name="connsiteY1" fmla="*/ 2429582 h 2436551"/>
              <a:gd name="connsiteX2" fmla="*/ 2667726 w 7804150"/>
              <a:gd name="connsiteY2" fmla="*/ 395405 h 2436551"/>
              <a:gd name="connsiteX3" fmla="*/ 3559810 w 7804150"/>
              <a:gd name="connsiteY3" fmla="*/ 272213 h 2436551"/>
              <a:gd name="connsiteX4" fmla="*/ 5194300 w 7804150"/>
              <a:gd name="connsiteY4" fmla="*/ 48150 h 2436551"/>
              <a:gd name="connsiteX5" fmla="*/ 5448300 w 7804150"/>
              <a:gd name="connsiteY5" fmla="*/ 206900 h 2436551"/>
              <a:gd name="connsiteX6" fmla="*/ 5600700 w 7804150"/>
              <a:gd name="connsiteY6" fmla="*/ 454550 h 2436551"/>
              <a:gd name="connsiteX7" fmla="*/ 6184900 w 7804150"/>
              <a:gd name="connsiteY7" fmla="*/ 1451500 h 2436551"/>
              <a:gd name="connsiteX8" fmla="*/ 7804150 w 7804150"/>
              <a:gd name="connsiteY8" fmla="*/ 1680100 h 2436551"/>
              <a:gd name="connsiteX0" fmla="*/ 0 w 7804150"/>
              <a:gd name="connsiteY0" fmla="*/ 1115425 h 2411626"/>
              <a:gd name="connsiteX1" fmla="*/ 1325517 w 7804150"/>
              <a:gd name="connsiteY1" fmla="*/ 2404657 h 2411626"/>
              <a:gd name="connsiteX2" fmla="*/ 2667726 w 7804150"/>
              <a:gd name="connsiteY2" fmla="*/ 370480 h 2411626"/>
              <a:gd name="connsiteX3" fmla="*/ 3786233 w 7804150"/>
              <a:gd name="connsiteY3" fmla="*/ 700133 h 2411626"/>
              <a:gd name="connsiteX4" fmla="*/ 5194300 w 7804150"/>
              <a:gd name="connsiteY4" fmla="*/ 23225 h 2411626"/>
              <a:gd name="connsiteX5" fmla="*/ 5448300 w 7804150"/>
              <a:gd name="connsiteY5" fmla="*/ 181975 h 2411626"/>
              <a:gd name="connsiteX6" fmla="*/ 5600700 w 7804150"/>
              <a:gd name="connsiteY6" fmla="*/ 429625 h 2411626"/>
              <a:gd name="connsiteX7" fmla="*/ 6184900 w 7804150"/>
              <a:gd name="connsiteY7" fmla="*/ 1426575 h 2411626"/>
              <a:gd name="connsiteX8" fmla="*/ 7804150 w 7804150"/>
              <a:gd name="connsiteY8" fmla="*/ 1655175 h 2411626"/>
              <a:gd name="connsiteX0" fmla="*/ 0 w 7804150"/>
              <a:gd name="connsiteY0" fmla="*/ 1115425 h 2413394"/>
              <a:gd name="connsiteX1" fmla="*/ 1325517 w 7804150"/>
              <a:gd name="connsiteY1" fmla="*/ 2404657 h 2413394"/>
              <a:gd name="connsiteX2" fmla="*/ 2859314 w 7804150"/>
              <a:gd name="connsiteY2" fmla="*/ 274686 h 2413394"/>
              <a:gd name="connsiteX3" fmla="*/ 3786233 w 7804150"/>
              <a:gd name="connsiteY3" fmla="*/ 700133 h 2413394"/>
              <a:gd name="connsiteX4" fmla="*/ 5194300 w 7804150"/>
              <a:gd name="connsiteY4" fmla="*/ 23225 h 2413394"/>
              <a:gd name="connsiteX5" fmla="*/ 5448300 w 7804150"/>
              <a:gd name="connsiteY5" fmla="*/ 181975 h 2413394"/>
              <a:gd name="connsiteX6" fmla="*/ 5600700 w 7804150"/>
              <a:gd name="connsiteY6" fmla="*/ 429625 h 2413394"/>
              <a:gd name="connsiteX7" fmla="*/ 6184900 w 7804150"/>
              <a:gd name="connsiteY7" fmla="*/ 1426575 h 2413394"/>
              <a:gd name="connsiteX8" fmla="*/ 7804150 w 7804150"/>
              <a:gd name="connsiteY8" fmla="*/ 1655175 h 2413394"/>
              <a:gd name="connsiteX0" fmla="*/ 0 w 7804150"/>
              <a:gd name="connsiteY0" fmla="*/ 1098170 h 2396139"/>
              <a:gd name="connsiteX1" fmla="*/ 1325517 w 7804150"/>
              <a:gd name="connsiteY1" fmla="*/ 2387402 h 2396139"/>
              <a:gd name="connsiteX2" fmla="*/ 2859314 w 7804150"/>
              <a:gd name="connsiteY2" fmla="*/ 257431 h 2396139"/>
              <a:gd name="connsiteX3" fmla="*/ 3786233 w 7804150"/>
              <a:gd name="connsiteY3" fmla="*/ 682878 h 2396139"/>
              <a:gd name="connsiteX4" fmla="*/ 5194300 w 7804150"/>
              <a:gd name="connsiteY4" fmla="*/ 5970 h 2396139"/>
              <a:gd name="connsiteX5" fmla="*/ 5600700 w 7804150"/>
              <a:gd name="connsiteY5" fmla="*/ 412370 h 2396139"/>
              <a:gd name="connsiteX6" fmla="*/ 6184900 w 7804150"/>
              <a:gd name="connsiteY6" fmla="*/ 1409320 h 2396139"/>
              <a:gd name="connsiteX7" fmla="*/ 7804150 w 7804150"/>
              <a:gd name="connsiteY7" fmla="*/ 1637920 h 2396139"/>
              <a:gd name="connsiteX0" fmla="*/ 0 w 7804150"/>
              <a:gd name="connsiteY0" fmla="*/ 1105313 h 2403282"/>
              <a:gd name="connsiteX1" fmla="*/ 1325517 w 7804150"/>
              <a:gd name="connsiteY1" fmla="*/ 2394545 h 2403282"/>
              <a:gd name="connsiteX2" fmla="*/ 2859314 w 7804150"/>
              <a:gd name="connsiteY2" fmla="*/ 264574 h 2403282"/>
              <a:gd name="connsiteX3" fmla="*/ 3786233 w 7804150"/>
              <a:gd name="connsiteY3" fmla="*/ 690021 h 2403282"/>
              <a:gd name="connsiteX4" fmla="*/ 5194300 w 7804150"/>
              <a:gd name="connsiteY4" fmla="*/ 13113 h 2403282"/>
              <a:gd name="connsiteX5" fmla="*/ 6184900 w 7804150"/>
              <a:gd name="connsiteY5" fmla="*/ 1416463 h 2403282"/>
              <a:gd name="connsiteX6" fmla="*/ 7804150 w 7804150"/>
              <a:gd name="connsiteY6" fmla="*/ 1645063 h 2403282"/>
              <a:gd name="connsiteX0" fmla="*/ 0 w 7804150"/>
              <a:gd name="connsiteY0" fmla="*/ 1113255 h 2411224"/>
              <a:gd name="connsiteX1" fmla="*/ 1325517 w 7804150"/>
              <a:gd name="connsiteY1" fmla="*/ 2402487 h 2411224"/>
              <a:gd name="connsiteX2" fmla="*/ 2859314 w 7804150"/>
              <a:gd name="connsiteY2" fmla="*/ 272516 h 2411224"/>
              <a:gd name="connsiteX3" fmla="*/ 3786233 w 7804150"/>
              <a:gd name="connsiteY3" fmla="*/ 697963 h 2411224"/>
              <a:gd name="connsiteX4" fmla="*/ 5194300 w 7804150"/>
              <a:gd name="connsiteY4" fmla="*/ 21055 h 2411224"/>
              <a:gd name="connsiteX5" fmla="*/ 7804150 w 7804150"/>
              <a:gd name="connsiteY5" fmla="*/ 1653005 h 2411224"/>
              <a:gd name="connsiteX0" fmla="*/ 0 w 7804150"/>
              <a:gd name="connsiteY0" fmla="*/ 929904 h 2227873"/>
              <a:gd name="connsiteX1" fmla="*/ 1325517 w 7804150"/>
              <a:gd name="connsiteY1" fmla="*/ 2219136 h 2227873"/>
              <a:gd name="connsiteX2" fmla="*/ 2859314 w 7804150"/>
              <a:gd name="connsiteY2" fmla="*/ 89165 h 2227873"/>
              <a:gd name="connsiteX3" fmla="*/ 3786233 w 7804150"/>
              <a:gd name="connsiteY3" fmla="*/ 514612 h 2227873"/>
              <a:gd name="connsiteX4" fmla="*/ 5211717 w 7804150"/>
              <a:gd name="connsiteY4" fmla="*/ 1562002 h 2227873"/>
              <a:gd name="connsiteX5" fmla="*/ 7804150 w 7804150"/>
              <a:gd name="connsiteY5" fmla="*/ 1469654 h 2227873"/>
              <a:gd name="connsiteX0" fmla="*/ 0 w 7804150"/>
              <a:gd name="connsiteY0" fmla="*/ 906645 h 2204115"/>
              <a:gd name="connsiteX1" fmla="*/ 1325517 w 7804150"/>
              <a:gd name="connsiteY1" fmla="*/ 2195877 h 2204115"/>
              <a:gd name="connsiteX2" fmla="*/ 2780937 w 7804150"/>
              <a:gd name="connsiteY2" fmla="*/ 92032 h 2204115"/>
              <a:gd name="connsiteX3" fmla="*/ 3786233 w 7804150"/>
              <a:gd name="connsiteY3" fmla="*/ 491353 h 2204115"/>
              <a:gd name="connsiteX4" fmla="*/ 5211717 w 7804150"/>
              <a:gd name="connsiteY4" fmla="*/ 1538743 h 2204115"/>
              <a:gd name="connsiteX5" fmla="*/ 7804150 w 7804150"/>
              <a:gd name="connsiteY5" fmla="*/ 1446395 h 2204115"/>
              <a:gd name="connsiteX0" fmla="*/ 0 w 7804150"/>
              <a:gd name="connsiteY0" fmla="*/ 906644 h 2204114"/>
              <a:gd name="connsiteX1" fmla="*/ 1325517 w 7804150"/>
              <a:gd name="connsiteY1" fmla="*/ 2195876 h 2204114"/>
              <a:gd name="connsiteX2" fmla="*/ 2807062 w 7804150"/>
              <a:gd name="connsiteY2" fmla="*/ 92031 h 2204114"/>
              <a:gd name="connsiteX3" fmla="*/ 3786233 w 7804150"/>
              <a:gd name="connsiteY3" fmla="*/ 491352 h 2204114"/>
              <a:gd name="connsiteX4" fmla="*/ 5211717 w 7804150"/>
              <a:gd name="connsiteY4" fmla="*/ 1538742 h 2204114"/>
              <a:gd name="connsiteX5" fmla="*/ 7804150 w 7804150"/>
              <a:gd name="connsiteY5" fmla="*/ 1446394 h 22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4150" h="2204114">
                <a:moveTo>
                  <a:pt x="0" y="906644"/>
                </a:moveTo>
                <a:cubicBezTo>
                  <a:pt x="131762" y="742073"/>
                  <a:pt x="857673" y="2331645"/>
                  <a:pt x="1325517" y="2195876"/>
                </a:cubicBezTo>
                <a:cubicBezTo>
                  <a:pt x="1793361" y="2060107"/>
                  <a:pt x="2396943" y="376118"/>
                  <a:pt x="2807062" y="92031"/>
                </a:cubicBezTo>
                <a:cubicBezTo>
                  <a:pt x="3217181" y="-192056"/>
                  <a:pt x="3385457" y="250234"/>
                  <a:pt x="3786233" y="491352"/>
                </a:cubicBezTo>
                <a:cubicBezTo>
                  <a:pt x="4187009" y="732470"/>
                  <a:pt x="4542064" y="1379568"/>
                  <a:pt x="5211717" y="1538742"/>
                </a:cubicBezTo>
                <a:cubicBezTo>
                  <a:pt x="5881370" y="1697916"/>
                  <a:pt x="7260431" y="1106405"/>
                  <a:pt x="7804150" y="14463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V="1">
            <a:off x="1493278" y="3434756"/>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107207" y="3368954"/>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716805" y="3491673"/>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338036" y="3284887"/>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933403" y="4480228"/>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81345" y="4006435"/>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70363" y="5849793"/>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70363" y="5367872"/>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900000" y="3315704"/>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506006" y="3432805"/>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119217" y="3432804"/>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732641" y="3453566"/>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352722" y="3428450"/>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479195" y="1875473"/>
            <a:ext cx="1812290" cy="5307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80995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4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p:cNvSpPr>
          <p:nvPr/>
        </p:nvSpPr>
        <p:spPr bwMode="auto">
          <a:xfrm>
            <a:off x="558800" y="733425"/>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A ball moving to the right traverses the ramp shown below. Sketch a graph of the velocity versus time, and directly below it, using the same scale for the time axis, sketch a graph of the acceleration versus time.</a:t>
            </a:r>
          </a:p>
        </p:txBody>
      </p:sp>
      <p:sp>
        <p:nvSpPr>
          <p:cNvPr id="68611" name="Rectangle 3"/>
          <p:cNvSpPr>
            <a:spLocks/>
          </p:cNvSpPr>
          <p:nvPr/>
        </p:nvSpPr>
        <p:spPr bwMode="auto">
          <a:xfrm>
            <a:off x="558800" y="138113"/>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nchor="ct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 Problem</a:t>
            </a:r>
          </a:p>
        </p:txBody>
      </p:sp>
      <p:sp>
        <p:nvSpPr>
          <p:cNvPr id="68612" name="Rectangle 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2-33</a:t>
            </a:r>
          </a:p>
        </p:txBody>
      </p:sp>
      <p:pic>
        <p:nvPicPr>
          <p:cNvPr id="68613" name="Picture 9" descr="JFK_IG_Figure3"/>
          <p:cNvPicPr>
            <a:picLocks noChangeAspect="1" noChangeArrowheads="1"/>
          </p:cNvPicPr>
          <p:nvPr/>
        </p:nvPicPr>
        <p:blipFill>
          <a:blip r:embed="rId4">
            <a:extLst>
              <a:ext uri="{28A0092B-C50C-407E-A947-70E740481C1C}">
                <a14:useLocalDpi xmlns:a14="http://schemas.microsoft.com/office/drawing/2010/main" val="0"/>
              </a:ext>
            </a:extLst>
          </a:blip>
          <a:srcRect r="49779" b="63020"/>
          <a:stretch>
            <a:fillRect/>
          </a:stretch>
        </p:blipFill>
        <p:spPr bwMode="auto">
          <a:xfrm>
            <a:off x="2743200" y="2514600"/>
            <a:ext cx="436562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93682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p:cNvSpPr>
          <p:nvPr/>
        </p:nvSpPr>
        <p:spPr bwMode="auto">
          <a:xfrm>
            <a:off x="558800" y="733425"/>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dirty="0"/>
              <a:t>A ball moving to the right traverses the ramp shown below. Sketch a graph of the velocity versus time, and directly below it, using the same scale for the time axis, sketch a graph of the acceleration versus time.</a:t>
            </a:r>
          </a:p>
        </p:txBody>
      </p:sp>
      <p:sp>
        <p:nvSpPr>
          <p:cNvPr id="68611" name="Rectangle 3"/>
          <p:cNvSpPr>
            <a:spLocks/>
          </p:cNvSpPr>
          <p:nvPr/>
        </p:nvSpPr>
        <p:spPr bwMode="auto">
          <a:xfrm>
            <a:off x="558800" y="138113"/>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nchor="ct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 Problem</a:t>
            </a:r>
          </a:p>
        </p:txBody>
      </p:sp>
      <p:sp>
        <p:nvSpPr>
          <p:cNvPr id="68612" name="Rectangle 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2-33</a:t>
            </a:r>
          </a:p>
        </p:txBody>
      </p:sp>
      <p:pic>
        <p:nvPicPr>
          <p:cNvPr id="68613" name="Picture 9" descr="JFK_IG_Figure3"/>
          <p:cNvPicPr>
            <a:picLocks noChangeAspect="1" noChangeArrowheads="1"/>
          </p:cNvPicPr>
          <p:nvPr/>
        </p:nvPicPr>
        <p:blipFill>
          <a:blip r:embed="rId4">
            <a:extLst>
              <a:ext uri="{28A0092B-C50C-407E-A947-70E740481C1C}">
                <a14:useLocalDpi xmlns:a14="http://schemas.microsoft.com/office/drawing/2010/main" val="0"/>
              </a:ext>
            </a:extLst>
          </a:blip>
          <a:srcRect r="49779" b="63020"/>
          <a:stretch>
            <a:fillRect/>
          </a:stretch>
        </p:blipFill>
        <p:spPr bwMode="auto">
          <a:xfrm>
            <a:off x="152400" y="6045973"/>
            <a:ext cx="1731962" cy="95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a:off x="463550" y="2133543"/>
            <a:ext cx="1424" cy="3668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40743" y="3841288"/>
            <a:ext cx="8150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70505" y="3334742"/>
            <a:ext cx="47961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t>
            </a:r>
            <a:r>
              <a:rPr lang="en-US" dirty="0" smtClean="0"/>
              <a:t>(s)</a:t>
            </a:r>
            <a:endParaRPr lang="en-US" dirty="0"/>
          </a:p>
        </p:txBody>
      </p:sp>
      <p:cxnSp>
        <p:nvCxnSpPr>
          <p:cNvPr id="9" name="Straight Connector 8"/>
          <p:cNvCxnSpPr/>
          <p:nvPr/>
        </p:nvCxnSpPr>
        <p:spPr>
          <a:xfrm flipH="1">
            <a:off x="463550" y="384128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63550" y="293298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3550" y="3387134"/>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3550" y="2478826"/>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757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853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49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045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141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237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333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429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525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621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813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717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1203" y="5610728"/>
            <a:ext cx="2172390"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v</a:t>
            </a:r>
            <a:r>
              <a:rPr lang="en-US" dirty="0" smtClean="0"/>
              <a:t>(meters per second)</a:t>
            </a:r>
            <a:endParaRPr lang="en-US" dirty="0"/>
          </a:p>
        </p:txBody>
      </p:sp>
      <p:cxnSp>
        <p:nvCxnSpPr>
          <p:cNvPr id="28" name="Straight Connector 27"/>
          <p:cNvCxnSpPr/>
          <p:nvPr/>
        </p:nvCxnSpPr>
        <p:spPr>
          <a:xfrm flipH="1">
            <a:off x="463550" y="474959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63550" y="5203753"/>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63550" y="4295443"/>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094239" y="2341662"/>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708168" y="2275860"/>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317766" y="2398579"/>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938997" y="2191793"/>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4364" y="3387134"/>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82306" y="2913341"/>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71324" y="4756699"/>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71324" y="4274778"/>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500961" y="2222610"/>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106967" y="2339711"/>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720178" y="2339710"/>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333602" y="2360472"/>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953683" y="2335356"/>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2414559" y="2533138"/>
            <a:ext cx="1243891" cy="635385"/>
          </a:xfrm>
          <a:prstGeom prst="line">
            <a:avLst/>
          </a:prstGeom>
        </p:spPr>
        <p:style>
          <a:lnRef idx="3">
            <a:schemeClr val="accent6"/>
          </a:lnRef>
          <a:fillRef idx="0">
            <a:schemeClr val="accent6"/>
          </a:fillRef>
          <a:effectRef idx="2">
            <a:schemeClr val="accent6"/>
          </a:effectRef>
          <a:fontRef idx="minor">
            <a:schemeClr val="tx1"/>
          </a:fontRef>
        </p:style>
      </p:cxnSp>
      <p:cxnSp>
        <p:nvCxnSpPr>
          <p:cNvPr id="47" name="Straight Connector 46"/>
          <p:cNvCxnSpPr/>
          <p:nvPr/>
        </p:nvCxnSpPr>
        <p:spPr>
          <a:xfrm>
            <a:off x="387269" y="3168523"/>
            <a:ext cx="204843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8" name="Straight Connector 47"/>
          <p:cNvCxnSpPr/>
          <p:nvPr/>
        </p:nvCxnSpPr>
        <p:spPr>
          <a:xfrm flipV="1">
            <a:off x="3658450" y="2513906"/>
            <a:ext cx="2742350" cy="22961"/>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93968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p:cNvSpPr>
          <p:nvPr/>
        </p:nvSpPr>
        <p:spPr bwMode="auto">
          <a:xfrm>
            <a:off x="558800" y="733425"/>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dirty="0"/>
              <a:t>A ball moving to the right traverses the ramp shown below. Sketch a graph of the velocity versus time, and directly below it, using the same scale for the time axis, sketch a graph of the acceleration versus time.</a:t>
            </a:r>
          </a:p>
        </p:txBody>
      </p:sp>
      <p:sp>
        <p:nvSpPr>
          <p:cNvPr id="68611" name="Rectangle 3"/>
          <p:cNvSpPr>
            <a:spLocks/>
          </p:cNvSpPr>
          <p:nvPr/>
        </p:nvSpPr>
        <p:spPr bwMode="auto">
          <a:xfrm>
            <a:off x="558800" y="138113"/>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nchor="ct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 Problem</a:t>
            </a:r>
          </a:p>
        </p:txBody>
      </p:sp>
      <p:sp>
        <p:nvSpPr>
          <p:cNvPr id="68612" name="Rectangle 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2-33</a:t>
            </a:r>
          </a:p>
        </p:txBody>
      </p:sp>
      <p:pic>
        <p:nvPicPr>
          <p:cNvPr id="68613" name="Picture 9" descr="JFK_IG_Figure3"/>
          <p:cNvPicPr>
            <a:picLocks noChangeAspect="1" noChangeArrowheads="1"/>
          </p:cNvPicPr>
          <p:nvPr/>
        </p:nvPicPr>
        <p:blipFill>
          <a:blip r:embed="rId4">
            <a:extLst>
              <a:ext uri="{28A0092B-C50C-407E-A947-70E740481C1C}">
                <a14:useLocalDpi xmlns:a14="http://schemas.microsoft.com/office/drawing/2010/main" val="0"/>
              </a:ext>
            </a:extLst>
          </a:blip>
          <a:srcRect r="49779" b="63020"/>
          <a:stretch>
            <a:fillRect/>
          </a:stretch>
        </p:blipFill>
        <p:spPr bwMode="auto">
          <a:xfrm>
            <a:off x="152400" y="6045973"/>
            <a:ext cx="1731962" cy="95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a:off x="463550" y="2133543"/>
            <a:ext cx="1424" cy="3668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40743" y="3841288"/>
            <a:ext cx="8150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70505" y="3334742"/>
            <a:ext cx="47961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t>
            </a:r>
            <a:r>
              <a:rPr lang="en-US" dirty="0" smtClean="0"/>
              <a:t>(s)</a:t>
            </a:r>
            <a:endParaRPr lang="en-US" dirty="0"/>
          </a:p>
        </p:txBody>
      </p:sp>
      <p:cxnSp>
        <p:nvCxnSpPr>
          <p:cNvPr id="9" name="Straight Connector 8"/>
          <p:cNvCxnSpPr/>
          <p:nvPr/>
        </p:nvCxnSpPr>
        <p:spPr>
          <a:xfrm flipH="1">
            <a:off x="463550" y="384128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63550" y="293298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3550" y="3387134"/>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3550" y="2478826"/>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757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853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49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045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141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237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333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429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525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621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813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71768" y="3736731"/>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1203" y="5610728"/>
            <a:ext cx="2172390"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v</a:t>
            </a:r>
            <a:r>
              <a:rPr lang="en-US" dirty="0" smtClean="0"/>
              <a:t>(meters per second)</a:t>
            </a:r>
            <a:endParaRPr lang="en-US" dirty="0"/>
          </a:p>
        </p:txBody>
      </p:sp>
      <p:cxnSp>
        <p:nvCxnSpPr>
          <p:cNvPr id="28" name="Straight Connector 27"/>
          <p:cNvCxnSpPr/>
          <p:nvPr/>
        </p:nvCxnSpPr>
        <p:spPr>
          <a:xfrm flipH="1">
            <a:off x="463550" y="474959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63550" y="5203753"/>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63550" y="4295443"/>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094239" y="2341662"/>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708168" y="2275860"/>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317766" y="2398579"/>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938997" y="2191793"/>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4364" y="3387134"/>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82306" y="2913341"/>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71324" y="4756699"/>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71324" y="4274778"/>
            <a:ext cx="7163625" cy="9831"/>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500961" y="2222610"/>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106967" y="2339711"/>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720178" y="2339710"/>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333602" y="2360472"/>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953683" y="2335356"/>
            <a:ext cx="10756" cy="3386857"/>
          </a:xfrm>
          <a:prstGeom prst="line">
            <a:avLst/>
          </a:prstGeom>
          <a:ln w="12700">
            <a:solidFill>
              <a:srgbClr val="C00000">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71324" y="3841288"/>
            <a:ext cx="2015164" cy="9489"/>
          </a:xfrm>
          <a:prstGeom prst="line">
            <a:avLst/>
          </a:prstGeom>
        </p:spPr>
        <p:style>
          <a:lnRef idx="3">
            <a:schemeClr val="accent6"/>
          </a:lnRef>
          <a:fillRef idx="0">
            <a:schemeClr val="accent6"/>
          </a:fillRef>
          <a:effectRef idx="2">
            <a:schemeClr val="accent6"/>
          </a:effectRef>
          <a:fontRef idx="minor">
            <a:schemeClr val="tx1"/>
          </a:fontRef>
        </p:style>
      </p:cxnSp>
      <p:cxnSp>
        <p:nvCxnSpPr>
          <p:cNvPr id="47" name="Straight Connector 46"/>
          <p:cNvCxnSpPr/>
          <p:nvPr/>
        </p:nvCxnSpPr>
        <p:spPr>
          <a:xfrm>
            <a:off x="2479312" y="3396965"/>
            <a:ext cx="12476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8" name="Straight Connector 47"/>
          <p:cNvCxnSpPr/>
          <p:nvPr/>
        </p:nvCxnSpPr>
        <p:spPr>
          <a:xfrm flipV="1">
            <a:off x="3727307" y="3841288"/>
            <a:ext cx="3054493" cy="9489"/>
          </a:xfrm>
          <a:prstGeom prst="line">
            <a:avLst/>
          </a:prstGeom>
        </p:spPr>
        <p:style>
          <a:lnRef idx="3">
            <a:schemeClr val="accent6"/>
          </a:lnRef>
          <a:fillRef idx="0">
            <a:schemeClr val="accent6"/>
          </a:fillRef>
          <a:effectRef idx="2">
            <a:schemeClr val="accent6"/>
          </a:effectRef>
          <a:fontRef idx="minor">
            <a:schemeClr val="tx1"/>
          </a:fontRef>
        </p:style>
      </p:cxnSp>
      <p:cxnSp>
        <p:nvCxnSpPr>
          <p:cNvPr id="50" name="Straight Connector 49"/>
          <p:cNvCxnSpPr/>
          <p:nvPr/>
        </p:nvCxnSpPr>
        <p:spPr>
          <a:xfrm flipV="1">
            <a:off x="2476617" y="3394229"/>
            <a:ext cx="9871" cy="439347"/>
          </a:xfrm>
          <a:prstGeom prst="line">
            <a:avLst/>
          </a:prstGeom>
        </p:spPr>
        <p:style>
          <a:lnRef idx="3">
            <a:schemeClr val="accent6"/>
          </a:lnRef>
          <a:fillRef idx="0">
            <a:schemeClr val="accent6"/>
          </a:fillRef>
          <a:effectRef idx="2">
            <a:schemeClr val="accent6"/>
          </a:effectRef>
          <a:fontRef idx="minor">
            <a:schemeClr val="tx1"/>
          </a:fontRef>
        </p:style>
      </p:cxnSp>
      <p:cxnSp>
        <p:nvCxnSpPr>
          <p:cNvPr id="52" name="Straight Connector 51"/>
          <p:cNvCxnSpPr/>
          <p:nvPr/>
        </p:nvCxnSpPr>
        <p:spPr>
          <a:xfrm flipH="1" flipV="1">
            <a:off x="3726912" y="3398209"/>
            <a:ext cx="6888" cy="439346"/>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11199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02_LectureOutlin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88913"/>
            <a:ext cx="4737100"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0"/>
          <p:cNvSpPr>
            <a:spLocks/>
          </p:cNvSpPr>
          <p:nvPr/>
        </p:nvSpPr>
        <p:spPr bwMode="auto">
          <a:xfrm>
            <a:off x="8250238" y="6524625"/>
            <a:ext cx="866775"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2-3</a:t>
            </a:r>
          </a:p>
        </p:txBody>
      </p:sp>
      <p:pic>
        <p:nvPicPr>
          <p:cNvPr id="9220" name="Picture 12" descr="02_LectureOutlin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88913"/>
            <a:ext cx="2895600" cy="514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46569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Free Fall</a:t>
            </a:r>
            <a:endParaRPr lang="en-US" dirty="0"/>
          </a:p>
        </p:txBody>
      </p:sp>
      <p:sp>
        <p:nvSpPr>
          <p:cNvPr id="17" name="AutoShape 2" descr="data:image/jpeg;base64,/9j/4AAQSkZJRgABAQAAAQABAAD/2wCEAAkGBxASEhUUExQUFBQVEBQXFBQXFBQUFRIUFxQWFhQVFRQYHCggGBolHBQUITEhJSkrLi4uFx8zODMsNygtLisBCgoKDQ0NFAwPFCsZFBkrLCw3NysrLCsrKzcrLDcrLDcsKys3KysrLCsrKysrKysrKysrKysrKysrKysrKysrK//AABEIAMABBgMBIgACEQEDEQH/xAAcAAEAAQUBAQAAAAAAAAAAAAAAAwIEBQYHAQj/xABFEAACAQICBgUJBAcHBQAAAAAAAQIDEQQhBQYSMUFREyJhcZEHMkJSYoGhsdEUI3LBFVOCkrLh8BYzQ0RUotJjc5Oj4v/EABYBAQEBAAAAAAAAAAAAAAAAAAABAv/EABcRAQEBAQAAAAAAAAAAAAAAAAABERL/2gAMAwEAAhEDEQA/AO4gAAAAAAAAAAAAAAAAAAAAAAAAAAY7S2lY0EstqT3RvbLm3wJNKaRjRhtPf6K5s0TG4uU25zd2/h2IQZ2euFv8H/2f/J5h9dIOaU6exFuzntbSjfc2rbu3gabWrvgQKo3vLia7JGSe7M9NE1O1i2GqFV9V5UpP0X6j7OXgb0mRXoAAAAAAAAAAAAAAAAAAAAAAAAAAAAAAAAAAFvjcXGlFyk+5cyvEV4wi5N5I0XTOk5V529Fblz/kEtRaRx0q03J+5clzMTiKl+4uK80l3/Ex85GhHNkbf5o9mzyMeIFM2/odd0FjFWw9Op60Ff8AEspLxTOQM3zycY29KpSe+Etpfhl/NPxJYRuQAIoAAAAAAAAAAAAAAAAAAAAAAAAAAAAAFFWqopt5JHsppZvcahrJpq/Vj/Ndvf8AIC31h0u6ktiO7d3dneYaU1Fdv9ZEDk13kFSZrEr2tVuW85CciGUgPJMq28iGUjyEgK5MzepOO6PFwu8qidN+/OPxS8TANnkKri1KPnRalF9qd0KO6ggwOKVWnCpHdOEZL3q5JVqxjFyk0opXbe5LmZVRi8VClBzm9mMVds0av5RGm9mitm+V5NO3akt5itbNYniZ7McqUX1V6z9Z/kariJAby/KRP9RH99/Q2zVbTaxdHpNlRanKMop3s129zRxFyZu3ko0hs1qtFvKpBTj+KGUvFSX7oR1EHiPQoAAAAAAAAAAAAAAAABcXAHjYuYHTulVGLS3bn7T5d3MC21i0ykrRfd2+0+zsNSjdtylvZJVk5tylnmR1J2NMqatmWtWHI8nXZR03MKiqRaIZFx0iZRJgWsmR3LmRYaQxcaUbve/NXN/QUV18TCD60lG64shePo+vHxNZr1pTk5Sd2/6y5IjIO5+T3WTDSoRoSrU1UjOUYRckpTj5yaT32u/AsNcNY3WbpU390nm/1jT/AIUccTtmsmtzW9PmbLorSfSLZl56X7y595MFzVqMt5MmqQIJJmhQzI6u4z7PiaNXhGpFS/BJ7Mvg34GOW82DVPVyeNqZ3VKDXSS5+xH2n8CUdoQPKUFFJLckku5ZI8IqsAAAAAAAAAADxnpjsZi75LdxfMJUtXHpcG/BFnU001up+Mv5FtXm3FpNxbTSkrXi3uavkYfRdev1qddXlTatWSSjWg84yst0luatYuJrMT07U4Rgu9tlvPTdb2V3R+rLDGFjORcGUqabqelNtckkr/Aw2Kr7Tu/d2LkiiUiCcuQFU5llXqXLiW0y1rUJAQyZFIl2LFEkFQSKJNl10RHUpICxxGJVOLlLdwXGT4JGrYvEyqScpe5clyRs+kdGqpZ3ldLLl4GIq6Hmt2ZBirCxdVcLOO+LMfjMfClbbUlfcrK/zAmsVQvFpp2azT5GMenaPt+C+opaYpSaS27t5dX8kwN3wGNp1I9ZtTS6yUU79sc9xVNx4Pxi1+ZrFOo07qNZP/s1f+Jm9A4evjK0aFKlVUpb5zpyhCnHjOblbJclvukRWd1d0FLGVejpztbOpLZlaEe95XfBcc+TOzaL0fTw9ONKmrRive3xbfFviy21c0FRwdFUqa7ZzfnVJvfKX04LIytgAAAC5baQxsKNOVSd9mKzsm/l8zUcRrcqnmVIxhw2bSk+98AN1nNLNtLvdizraWoR31E+7rfI05Y+g85SlJ9rv8ySOksOtyLia2KprDRW5Tl3Rt8y3qazW3Un75pfJM1/E6ZorJJLkufec005rViZ1Jxpz2IKVl1U5u2V238kshg7BV1tmt1OK75P6FvLW+rwhT/3P8zhtTH1XaU5ylm+/wCLK8PPpHJKo42i5LaUeHC+9iRcrtNXWqvJWtBLsT+pAtOSeWXutfvRxnEbUNm1WTbhtZWjbsyRPonWCpSmnNzqU3lKLldripQvukviXlOa6to/StSEpdJV6WL3JwUXHPLrLsLzE6ZpqLlaySvbiaxh8XSk7N27d29XWXB9nAhqY6k24XumnfMJjK0taaU5RiozvJ2V1G3PmZCVSL5GqU4YeLUoxzi7p7Ui6npG4VmZ1I9hDKsjDzxVyjpmBdaWr9TL1l/V+BjMHiH0kc3v52Ja1S6s0n3kGSd1GPgBmZ1lxIXVjyMZKtIo6Z7v6tzsBk5YhEcsQjC47SHRtJxbur5WJY1JtXSfvJoyMq5HKsY+TqciiUqvJAX8po1HW7R0bqqnm7Rcfdk4/QzcpVuSMBrDSqJqpJqzys3udvRA1qpguwijhJxaadmndPc0+DT4MzsdG1ZJSThZq6657DRFRtbUo7N1tWmtq189m6texFdy8jWteIx2HnDEQbnh3GDxFurWunZN/rEkr96fE6Kkkcj0Jr/DCUYUKGCjGnBWiunzfOUnsZybzb5me1d8o/2nEwoTw7p9I2oyjN1LSSv1o7KtG3HhxA38AAAAB44mpae8n2CxDc4bWHqSzc6T2VJ83T81vtsmbcAOP47yc6Upv7mvSrR5NunO3c018TCYrQumKV9rD1Glxjaf8LZ3sAfM+kcXiI5VY1Kb9qEofNGHnaTb2rvj1j6vaT3ljiNC4Wfn0KMvxUoP5oD5hpqKs+tl23+DKpbDvnNX32UUj6Mq6l6MlvwlD3QS+Rbz1A0U/wDK013OS/Muj53nBPjJ9+yeQTTut63ZLLtO76X8mGAnSkqMOiqNdSe1OST4Xi3mjkOP0NUoVJUqkXGcHZp/Brmms0xtNY5Ymp6zPFVqJNpvcXWGwNnvk+8ylDD07tXV42uuV91wjB4TSFZyim97t4mwYdT4smjGCK+lSAqiSwzLZ11yH2lAT4mair2vmQUcXeSWys3z+pFXrbStfiQQi008vADKzkkUZXvbPnbPxLOWJZG8W0Bleq1mk+9Jnu2jDPHSKHpBgZt1ERyqIw/6SKf0n2AZdzRqWt+Fm5Kpfap7lH1H3cmZb9I9hhNPV5yabzhwXqu2d+0g16dPs+BTTi4yUo5NNNOydmt2TyZeSlLkzyEZNpbrtXdm7Li9lZvuCu9eS/SOjtJUGp4PDQxNFRVaKoU1Gd72qwy3SallwaZvuC0LhaUtulQpU5WttQpxi7cVdLccy1Q120Lo7DqjRhim99So8NNSrVLZzl+S4KyNo0B5TNHYuvGhTlUhUlfYVSDpqTXopvLaeeXGwG6AAAAAAAAAAAAAAAAGta5arwxkLxSVaC6kvWXqS7PkbKeWA+e8ZQlSbjNOEk2ndZpr4FrQqwhG0Xxu283J8W2fRc6MXvSfekyyr6Bwc/Pw9CXa6VNvxsEcB+0HvSHbaupGjJf5amvw7UP4Wiyq+TnRz3QnHuqT/O5dVx7bZUjqOI8mOGs3Tq1Yyt1buMo34Xyu0aRi8JOjOVKpHZqQea4NcJRfGL5hGI27eiedLN+jZGSsR1IcgLRwldZXTvtdmWVveV9CuRXGViW4Ft9nXIpeHXIuWRyqAe4bD0t0o3fDl3FclTXoJe4gdS5LTmp5el/EgKZVIeqvAhnUjyXgVVIkE0BUqcJcbFhiaSTyZLNENSVv63gQravvb7rl7Su+ae9OzumtzvzyRbLGTSspyS5KUkvC5VRxjv50vfKX1IOz+T/WqWIiqNe/TwWUrNKtFcb7ttcee83U+dMPi5pqUZyjJNOLTd01usdj1J1pjjKezOyrwS21u2168Vy5rgFbQDxMAegAAAAAAAAAAAAAAAAAAa/rbq7HFwVrRrQTdOfzhL2X8DYABwevTnCUoTi4zi7Si96ZQ3kdR101X+0x6Wkkq8I2XBVYr0Jdu+zOWTTTaaaabUk8nFrJprnkVELPLnrPAKWyllTPC4KSn65PtPWeJXFEksTBrrNRl8H2otp4in68fj9CWtSTRh8VQcc+BBsmg9XMTjbuglKCk4ym3sxjLZuou+d81uXFGu42jOE5QqRcZwk1KLVnFrh/X5nefJvov7Po+imrSmull3zzV/2bIx3lF1KWLg61FJYmEe5Vor0X7W+z9zIrhrPCacGm00002mnk007NNcHdbiKRUX2GqGV0XiatOpCdJtVFNbFuLbSUe57rdpgcLUszdvJ9gOnxtK+cad6sv2PN/wBzj4EHbaN9lbVtqyvbde2dveCpAK9AAAAAAAAAAAAAAAAAAAAADSdedVelTxFCP3qX3kEv76KW/wDGvilbkbseMD5/y9xTKNjf9fdVbbWJoRy31qaXjUgl8V7+d9BUiojZTckqIhbAMqgihsrg8i0ek+jdHfaK1Ol+sqRi/wAN+t8Ey3ubl5LsBt4mdVrKlTsvxzdl4JS8USjqkIpJJZJJJLkluPWeoEVzfymaj9MnisPH71K9Wml/fJekvbSXv71nx52Z9UWMPW1U0fOTlLDUXKTbk9hXbe9sD5utY7D5GcB91WrtefNU4d0LuXxaX7Jtv9j9G/6Wj+4jKYDA0qEFTpQjTgr2jFWSu7vIC4QAAAAAAAAAAAAAAAAAAAAAAAAAApkjmGvWqvQt16Mfum/vIL/Ck3vS9R/B9h1EoqU1JNNJpqzT3NcU0B8/dhCzbNddV3hZdJTTdCcsv+i3ui+UeT9xqskVEbPUsr9pSz3fbsAqZ13yaYDo8GpvfVm5/s+bH4K/vOVaPwFSvVjSppuUnbuXGT5JczveCw6p04QjuhCMV3JWXyIJ0AAoAAAAAAAAAAAAAAAAAAAAAAAAAAAAAAAAAAIcVh4VIShOKlGSalF5po47rdq3LB1MrujJ9Sb4exJ892fE7QQ4nC06kdmpCM4+rKKlHLdk8gPn1tdniiqjSlOUYQTlKUlGMY2blJ8Edz/s9gf9Lh//AAU/+JNhdEYWnLap0KMJLdKNKEZJcc0rgYnU7VmGDp3dnWmvvJb0uUIvkvibGAAAAAAAAAAA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www.afweather.af.mil/shared/media/ggallery/webgraphic/AFG-060705-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2133600"/>
            <a:ext cx="990600" cy="7254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afweather.af.mil/shared/media/ggallery/webgraphic/AFG-060705-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133600"/>
            <a:ext cx="990600" cy="7254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afweather.af.mil/shared/media/ggallery/webgraphic/AFG-060705-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133600"/>
            <a:ext cx="990600" cy="7254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www.afweather.af.mil/shared/media/ggallery/webgraphic/AFG-060705-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133600"/>
            <a:ext cx="990600" cy="72546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924800" y="1577392"/>
            <a:ext cx="444352" cy="369332"/>
          </a:xfrm>
          <a:prstGeom prst="rect">
            <a:avLst/>
          </a:prstGeom>
          <a:noFill/>
        </p:spPr>
        <p:txBody>
          <a:bodyPr wrap="none" rtlCol="0">
            <a:spAutoFit/>
          </a:bodyPr>
          <a:lstStyle/>
          <a:p>
            <a:r>
              <a:rPr lang="en-US" dirty="0" smtClean="0"/>
              <a:t>1 s</a:t>
            </a:r>
            <a:endParaRPr lang="en-US" dirty="0"/>
          </a:p>
        </p:txBody>
      </p:sp>
      <p:sp>
        <p:nvSpPr>
          <p:cNvPr id="23" name="TextBox 22"/>
          <p:cNvSpPr txBox="1"/>
          <p:nvPr/>
        </p:nvSpPr>
        <p:spPr>
          <a:xfrm>
            <a:off x="5562600" y="1588074"/>
            <a:ext cx="444352" cy="369332"/>
          </a:xfrm>
          <a:prstGeom prst="rect">
            <a:avLst/>
          </a:prstGeom>
          <a:noFill/>
        </p:spPr>
        <p:txBody>
          <a:bodyPr wrap="none" rtlCol="0">
            <a:spAutoFit/>
          </a:bodyPr>
          <a:lstStyle/>
          <a:p>
            <a:r>
              <a:rPr lang="en-US" dirty="0" smtClean="0"/>
              <a:t>2 s</a:t>
            </a:r>
            <a:endParaRPr lang="en-US" dirty="0"/>
          </a:p>
        </p:txBody>
      </p:sp>
      <p:sp>
        <p:nvSpPr>
          <p:cNvPr id="24" name="TextBox 23"/>
          <p:cNvSpPr txBox="1"/>
          <p:nvPr/>
        </p:nvSpPr>
        <p:spPr>
          <a:xfrm>
            <a:off x="3276600" y="1617984"/>
            <a:ext cx="444352" cy="369332"/>
          </a:xfrm>
          <a:prstGeom prst="rect">
            <a:avLst/>
          </a:prstGeom>
          <a:noFill/>
        </p:spPr>
        <p:txBody>
          <a:bodyPr wrap="none" rtlCol="0">
            <a:spAutoFit/>
          </a:bodyPr>
          <a:lstStyle/>
          <a:p>
            <a:r>
              <a:rPr lang="en-US" dirty="0" smtClean="0"/>
              <a:t>3 s</a:t>
            </a:r>
            <a:endParaRPr lang="en-US" dirty="0"/>
          </a:p>
        </p:txBody>
      </p:sp>
      <p:sp>
        <p:nvSpPr>
          <p:cNvPr id="25" name="TextBox 24"/>
          <p:cNvSpPr txBox="1"/>
          <p:nvPr/>
        </p:nvSpPr>
        <p:spPr>
          <a:xfrm>
            <a:off x="806524" y="1618203"/>
            <a:ext cx="444352" cy="369332"/>
          </a:xfrm>
          <a:prstGeom prst="rect">
            <a:avLst/>
          </a:prstGeom>
          <a:noFill/>
        </p:spPr>
        <p:txBody>
          <a:bodyPr wrap="none" rtlCol="0">
            <a:spAutoFit/>
          </a:bodyPr>
          <a:lstStyle/>
          <a:p>
            <a:r>
              <a:rPr lang="en-US" dirty="0" smtClean="0"/>
              <a:t>4 s</a:t>
            </a:r>
            <a:endParaRPr lang="en-US" dirty="0"/>
          </a:p>
        </p:txBody>
      </p:sp>
      <p:sp>
        <p:nvSpPr>
          <p:cNvPr id="4" name="Pentagon 3"/>
          <p:cNvSpPr/>
          <p:nvPr/>
        </p:nvSpPr>
        <p:spPr>
          <a:xfrm flipH="1">
            <a:off x="7924800" y="2420134"/>
            <a:ext cx="533400" cy="152400"/>
          </a:xfrm>
          <a:prstGeom prst="homePlat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flipH="1">
            <a:off x="5518076" y="3048000"/>
            <a:ext cx="533400" cy="152400"/>
          </a:xfrm>
          <a:prstGeom prst="homePlat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flipH="1">
            <a:off x="3202792" y="4023360"/>
            <a:ext cx="533400" cy="152400"/>
          </a:xfrm>
          <a:prstGeom prst="homePlat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 15"/>
          <p:cNvSpPr/>
          <p:nvPr/>
        </p:nvSpPr>
        <p:spPr>
          <a:xfrm flipH="1">
            <a:off x="784860" y="5791200"/>
            <a:ext cx="533400" cy="152400"/>
          </a:xfrm>
          <a:prstGeom prst="homePlat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5753100" y="27432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469492" y="28956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051560" y="2859069"/>
            <a:ext cx="0" cy="28559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Content Placeholder 2"/>
          <p:cNvSpPr>
            <a:spLocks noGrp="1"/>
          </p:cNvSpPr>
          <p:nvPr>
            <p:ph idx="1"/>
          </p:nvPr>
        </p:nvSpPr>
        <p:spPr>
          <a:xfrm>
            <a:off x="1839410" y="4419600"/>
            <a:ext cx="4027990" cy="685799"/>
          </a:xfrm>
        </p:spPr>
        <p:txBody>
          <a:bodyPr>
            <a:noAutofit/>
          </a:bodyPr>
          <a:lstStyle/>
          <a:p>
            <a:pPr marL="0" indent="0" algn="ctr">
              <a:buNone/>
            </a:pPr>
            <a:r>
              <a:rPr lang="en-US" sz="2400" dirty="0" smtClean="0"/>
              <a:t>What’s the package’s velocity 4 seconds after it’s dropped?</a:t>
            </a:r>
            <a:endParaRPr lang="en-US" sz="2400" dirty="0"/>
          </a:p>
        </p:txBody>
      </p:sp>
      <mc:AlternateContent xmlns:mc="http://schemas.openxmlformats.org/markup-compatibility/2006" xmlns:a14="http://schemas.microsoft.com/office/drawing/2010/main">
        <mc:Choice Requires="a14">
          <p:sp>
            <p:nvSpPr>
              <p:cNvPr id="28" name="TextBox 27"/>
              <p:cNvSpPr txBox="1"/>
              <p:nvPr/>
            </p:nvSpPr>
            <p:spPr>
              <a:xfrm>
                <a:off x="2425552" y="5525735"/>
                <a:ext cx="5943600" cy="683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d>
                            <m:dPr>
                              <m:ctrlPr>
                                <a:rPr lang="en-US" sz="3600" i="1" smtClean="0">
                                  <a:latin typeface="Cambria Math" panose="02040503050406030204" pitchFamily="18" charset="0"/>
                                </a:rPr>
                              </m:ctrlPr>
                            </m:dPr>
                            <m:e>
                              <m:sSub>
                                <m:sSubPr>
                                  <m:ctrlPr>
                                    <a:rPr lang="en-US" sz="3600" i="1">
                                      <a:latin typeface="Cambria Math" panose="02040503050406030204" pitchFamily="18" charset="0"/>
                                    </a:rPr>
                                  </m:ctrlPr>
                                </m:sSubPr>
                                <m:e>
                                  <m:r>
                                    <a:rPr lang="en-US" sz="3600" b="0" i="1" smtClean="0">
                                      <a:latin typeface="Cambria Math"/>
                                    </a:rPr>
                                    <m:t>𝑣</m:t>
                                  </m:r>
                                </m:e>
                                <m:sub>
                                  <m:r>
                                    <a:rPr lang="en-US" sz="3600" b="0" i="1" smtClean="0">
                                      <a:latin typeface="Cambria Math"/>
                                    </a:rPr>
                                    <m:t>𝑥</m:t>
                                  </m:r>
                                </m:sub>
                              </m:sSub>
                            </m:e>
                          </m:d>
                        </m:e>
                        <m:sub>
                          <m:r>
                            <m:rPr>
                              <m:nor/>
                            </m:rPr>
                            <a:rPr lang="en-US" sz="3600" b="0" i="0" smtClean="0">
                              <a:latin typeface="Cambria Math"/>
                            </a:rPr>
                            <m:t>f</m:t>
                          </m:r>
                        </m:sub>
                      </m:sSub>
                      <m:r>
                        <a:rPr lang="en-US" sz="3600" b="0" i="0" smtClean="0">
                          <a:latin typeface="Cambria Math"/>
                        </a:rPr>
                        <m:t>=</m:t>
                      </m:r>
                      <m:sSub>
                        <m:sSubPr>
                          <m:ctrlPr>
                            <a:rPr lang="en-US" sz="3600" i="1">
                              <a:latin typeface="Cambria Math" panose="02040503050406030204" pitchFamily="18" charset="0"/>
                            </a:rPr>
                          </m:ctrlPr>
                        </m:sSubPr>
                        <m:e>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a:rPr>
                                    <m:t>𝑣</m:t>
                                  </m:r>
                                </m:e>
                                <m:sub>
                                  <m:r>
                                    <a:rPr lang="en-US" sz="3600" i="1">
                                      <a:latin typeface="Cambria Math"/>
                                    </a:rPr>
                                    <m:t>𝑥</m:t>
                                  </m:r>
                                </m:sub>
                              </m:sSub>
                            </m:e>
                          </m:d>
                        </m:e>
                        <m:sub>
                          <m:r>
                            <m:rPr>
                              <m:nor/>
                            </m:rPr>
                            <a:rPr lang="en-US" sz="3600" b="0" i="0" smtClean="0">
                              <a:latin typeface="Cambria Math"/>
                            </a:rPr>
                            <m:t>i</m:t>
                          </m:r>
                        </m:sub>
                      </m:sSub>
                      <m:r>
                        <a:rPr lang="en-US" sz="3600" b="0" i="1" smtClean="0">
                          <a:latin typeface="Cambria Math"/>
                        </a:rPr>
                        <m:t>+</m:t>
                      </m:r>
                      <m:sSub>
                        <m:sSubPr>
                          <m:ctrlPr>
                            <a:rPr lang="en-US" sz="3600" b="0" i="1" smtClean="0">
                              <a:latin typeface="Cambria Math" panose="02040503050406030204" pitchFamily="18" charset="0"/>
                            </a:rPr>
                          </m:ctrlPr>
                        </m:sSubPr>
                        <m:e>
                          <m:r>
                            <a:rPr lang="en-US" sz="3600" b="0" i="1" smtClean="0">
                              <a:latin typeface="Cambria Math"/>
                            </a:rPr>
                            <m:t>𝑎</m:t>
                          </m:r>
                        </m:e>
                        <m:sub>
                          <m:r>
                            <a:rPr lang="en-US" sz="3600" b="0" i="1" smtClean="0">
                              <a:latin typeface="Cambria Math"/>
                            </a:rPr>
                            <m:t>𝑥</m:t>
                          </m:r>
                        </m:sub>
                      </m:sSub>
                      <m:r>
                        <a:rPr lang="en-US" sz="3600" b="0" i="1" smtClean="0">
                          <a:latin typeface="Cambria Math"/>
                          <a:ea typeface="Cambria Math"/>
                        </a:rPr>
                        <m:t>∆</m:t>
                      </m:r>
                      <m:r>
                        <a:rPr lang="en-US" sz="3600" b="0" i="1" smtClean="0">
                          <a:latin typeface="Cambria Math"/>
                        </a:rPr>
                        <m:t>𝑡</m:t>
                      </m:r>
                    </m:oMath>
                  </m:oMathPara>
                </a14:m>
                <a:endParaRPr lang="en-US" sz="3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425552" y="5525735"/>
                <a:ext cx="5943600" cy="683329"/>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7327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p:cNvSpPr>
          <p:nvPr/>
        </p:nvSpPr>
        <p:spPr bwMode="auto">
          <a:xfrm>
            <a:off x="558800" y="136525"/>
            <a:ext cx="3121025"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Free Fall</a:t>
            </a:r>
          </a:p>
        </p:txBody>
      </p:sp>
      <p:pic>
        <p:nvPicPr>
          <p:cNvPr id="74755" name="Picture 7" descr="02_36_Figure"/>
          <p:cNvPicPr>
            <a:picLocks noChangeAspect="1" noChangeArrowheads="1"/>
          </p:cNvPicPr>
          <p:nvPr/>
        </p:nvPicPr>
        <p:blipFill>
          <a:blip r:embed="rId3">
            <a:extLst>
              <a:ext uri="{28A0092B-C50C-407E-A947-70E740481C1C}">
                <a14:useLocalDpi xmlns:a14="http://schemas.microsoft.com/office/drawing/2010/main" val="0"/>
              </a:ext>
            </a:extLst>
          </a:blip>
          <a:srcRect r="26147" b="4700"/>
          <a:stretch>
            <a:fillRect/>
          </a:stretch>
        </p:blipFill>
        <p:spPr bwMode="auto">
          <a:xfrm>
            <a:off x="336550" y="1350963"/>
            <a:ext cx="8493125"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2-36</a:t>
            </a:r>
          </a:p>
        </p:txBody>
      </p:sp>
    </p:spTree>
    <p:extLst>
      <p:ext uri="{BB962C8B-B14F-4D97-AF65-F5344CB8AC3E}">
        <p14:creationId xmlns:p14="http://schemas.microsoft.com/office/powerpoint/2010/main" val="231424333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Jumper’s velocity</a:t>
            </a:r>
            <a:endParaRPr lang="en-US" dirty="0"/>
          </a:p>
        </p:txBody>
      </p:sp>
      <p:cxnSp>
        <p:nvCxnSpPr>
          <p:cNvPr id="8" name="Straight Connector 7"/>
          <p:cNvCxnSpPr/>
          <p:nvPr/>
        </p:nvCxnSpPr>
        <p:spPr>
          <a:xfrm flipH="1">
            <a:off x="762000" y="1969532"/>
            <a:ext cx="1424" cy="3668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39193" y="3677277"/>
            <a:ext cx="8150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68134" y="3649108"/>
            <a:ext cx="832279"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t>
            </a:r>
            <a:r>
              <a:rPr lang="en-US" dirty="0" smtClean="0"/>
              <a:t>(time)</a:t>
            </a:r>
            <a:endParaRPr lang="en-US" dirty="0"/>
          </a:p>
        </p:txBody>
      </p:sp>
      <p:cxnSp>
        <p:nvCxnSpPr>
          <p:cNvPr id="11" name="Straight Connector 10"/>
          <p:cNvCxnSpPr/>
          <p:nvPr/>
        </p:nvCxnSpPr>
        <p:spPr>
          <a:xfrm flipH="1">
            <a:off x="762000" y="367727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62000" y="2768969"/>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62000" y="3223123"/>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62000" y="2314815"/>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742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838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934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030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126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222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318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6414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2510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8606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0798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4702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40278" y="3721211"/>
            <a:ext cx="301686" cy="369332"/>
          </a:xfrm>
          <a:prstGeom prst="rect">
            <a:avLst/>
          </a:prstGeom>
          <a:noFill/>
        </p:spPr>
        <p:txBody>
          <a:bodyPr wrap="none" rtlCol="0">
            <a:spAutoFit/>
          </a:bodyPr>
          <a:lstStyle/>
          <a:p>
            <a:r>
              <a:rPr lang="en-US" dirty="0" smtClean="0"/>
              <a:t>5</a:t>
            </a:r>
            <a:endParaRPr lang="en-US" dirty="0"/>
          </a:p>
        </p:txBody>
      </p:sp>
      <p:sp>
        <p:nvSpPr>
          <p:cNvPr id="28" name="TextBox 27"/>
          <p:cNvSpPr txBox="1"/>
          <p:nvPr/>
        </p:nvSpPr>
        <p:spPr>
          <a:xfrm>
            <a:off x="6277059" y="3667907"/>
            <a:ext cx="418704" cy="369332"/>
          </a:xfrm>
          <a:prstGeom prst="rect">
            <a:avLst/>
          </a:prstGeom>
          <a:noFill/>
        </p:spPr>
        <p:txBody>
          <a:bodyPr wrap="none" rtlCol="0">
            <a:spAutoFit/>
          </a:bodyPr>
          <a:lstStyle/>
          <a:p>
            <a:r>
              <a:rPr lang="en-US" dirty="0" smtClean="0"/>
              <a:t>10</a:t>
            </a:r>
            <a:endParaRPr lang="en-US" dirty="0"/>
          </a:p>
        </p:txBody>
      </p:sp>
      <p:sp>
        <p:nvSpPr>
          <p:cNvPr id="29" name="TextBox 28"/>
          <p:cNvSpPr txBox="1"/>
          <p:nvPr/>
        </p:nvSpPr>
        <p:spPr>
          <a:xfrm>
            <a:off x="302990" y="1600200"/>
            <a:ext cx="1834541"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v</a:t>
            </a:r>
            <a:r>
              <a:rPr lang="en-US" dirty="0" smtClean="0"/>
              <a:t>(meters/second)</a:t>
            </a:r>
            <a:endParaRPr lang="en-US" dirty="0"/>
          </a:p>
        </p:txBody>
      </p:sp>
      <p:cxnSp>
        <p:nvCxnSpPr>
          <p:cNvPr id="30" name="Straight Connector 29"/>
          <p:cNvCxnSpPr/>
          <p:nvPr/>
        </p:nvCxnSpPr>
        <p:spPr>
          <a:xfrm flipH="1">
            <a:off x="762000" y="458558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62000" y="503974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62000" y="413143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321542" y="2846605"/>
            <a:ext cx="1135613" cy="2224447"/>
          </a:xfrm>
          <a:prstGeom prst="line">
            <a:avLst/>
          </a:prstGeom>
          <a:ln w="12700">
            <a:solidFill>
              <a:srgbClr val="C00000">
                <a:alpha val="56000"/>
              </a:srgbClr>
            </a:solidFill>
            <a:prstDash val="sysDash"/>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a:off x="762001" y="3678796"/>
            <a:ext cx="7894320" cy="1596214"/>
          </a:xfrm>
          <a:custGeom>
            <a:avLst/>
            <a:gdLst>
              <a:gd name="connsiteX0" fmla="*/ 0 w 7018020"/>
              <a:gd name="connsiteY0" fmla="*/ 0 h 1222122"/>
              <a:gd name="connsiteX1" fmla="*/ 1005840 w 7018020"/>
              <a:gd name="connsiteY1" fmla="*/ 1028700 h 1222122"/>
              <a:gd name="connsiteX2" fmla="*/ 2887980 w 7018020"/>
              <a:gd name="connsiteY2" fmla="*/ 1211580 h 1222122"/>
              <a:gd name="connsiteX3" fmla="*/ 3322320 w 7018020"/>
              <a:gd name="connsiteY3" fmla="*/ 876300 h 1222122"/>
              <a:gd name="connsiteX4" fmla="*/ 3436620 w 7018020"/>
              <a:gd name="connsiteY4" fmla="*/ 441960 h 1222122"/>
              <a:gd name="connsiteX5" fmla="*/ 7018020 w 7018020"/>
              <a:gd name="connsiteY5" fmla="*/ 381000 h 1222122"/>
              <a:gd name="connsiteX0" fmla="*/ 0 w 7018020"/>
              <a:gd name="connsiteY0" fmla="*/ 0 h 1222122"/>
              <a:gd name="connsiteX1" fmla="*/ 1005840 w 7018020"/>
              <a:gd name="connsiteY1" fmla="*/ 1028700 h 1222122"/>
              <a:gd name="connsiteX2" fmla="*/ 2887980 w 7018020"/>
              <a:gd name="connsiteY2" fmla="*/ 1211580 h 1222122"/>
              <a:gd name="connsiteX3" fmla="*/ 3322320 w 7018020"/>
              <a:gd name="connsiteY3" fmla="*/ 876300 h 1222122"/>
              <a:gd name="connsiteX4" fmla="*/ 3436620 w 7018020"/>
              <a:gd name="connsiteY4" fmla="*/ 441960 h 1222122"/>
              <a:gd name="connsiteX5" fmla="*/ 7018020 w 7018020"/>
              <a:gd name="connsiteY5" fmla="*/ 381000 h 1222122"/>
              <a:gd name="connsiteX0" fmla="*/ 0 w 7018020"/>
              <a:gd name="connsiteY0" fmla="*/ 0 h 1222122"/>
              <a:gd name="connsiteX1" fmla="*/ 1005840 w 7018020"/>
              <a:gd name="connsiteY1" fmla="*/ 1028700 h 1222122"/>
              <a:gd name="connsiteX2" fmla="*/ 2887980 w 7018020"/>
              <a:gd name="connsiteY2" fmla="*/ 1211580 h 1222122"/>
              <a:gd name="connsiteX3" fmla="*/ 3322320 w 7018020"/>
              <a:gd name="connsiteY3" fmla="*/ 876300 h 1222122"/>
              <a:gd name="connsiteX4" fmla="*/ 3436620 w 7018020"/>
              <a:gd name="connsiteY4" fmla="*/ 441960 h 1222122"/>
              <a:gd name="connsiteX5" fmla="*/ 7018020 w 7018020"/>
              <a:gd name="connsiteY5" fmla="*/ 381000 h 1222122"/>
              <a:gd name="connsiteX0" fmla="*/ 0 w 7018020"/>
              <a:gd name="connsiteY0" fmla="*/ 0 h 1222122"/>
              <a:gd name="connsiteX1" fmla="*/ 1005840 w 7018020"/>
              <a:gd name="connsiteY1" fmla="*/ 1028700 h 1222122"/>
              <a:gd name="connsiteX2" fmla="*/ 2887980 w 7018020"/>
              <a:gd name="connsiteY2" fmla="*/ 1211580 h 1222122"/>
              <a:gd name="connsiteX3" fmla="*/ 3322320 w 7018020"/>
              <a:gd name="connsiteY3" fmla="*/ 876300 h 1222122"/>
              <a:gd name="connsiteX4" fmla="*/ 3436620 w 7018020"/>
              <a:gd name="connsiteY4" fmla="*/ 441960 h 1222122"/>
              <a:gd name="connsiteX5" fmla="*/ 7018020 w 7018020"/>
              <a:gd name="connsiteY5" fmla="*/ 381000 h 1222122"/>
              <a:gd name="connsiteX0" fmla="*/ 0 w 7018020"/>
              <a:gd name="connsiteY0" fmla="*/ 0 h 1212954"/>
              <a:gd name="connsiteX1" fmla="*/ 1005840 w 7018020"/>
              <a:gd name="connsiteY1" fmla="*/ 1028700 h 1212954"/>
              <a:gd name="connsiteX2" fmla="*/ 2887980 w 7018020"/>
              <a:gd name="connsiteY2" fmla="*/ 1211580 h 1212954"/>
              <a:gd name="connsiteX3" fmla="*/ 3322320 w 7018020"/>
              <a:gd name="connsiteY3" fmla="*/ 876300 h 1212954"/>
              <a:gd name="connsiteX4" fmla="*/ 3436620 w 7018020"/>
              <a:gd name="connsiteY4" fmla="*/ 441960 h 1212954"/>
              <a:gd name="connsiteX5" fmla="*/ 7018020 w 7018020"/>
              <a:gd name="connsiteY5" fmla="*/ 381000 h 1212954"/>
              <a:gd name="connsiteX0" fmla="*/ 0 w 7018020"/>
              <a:gd name="connsiteY0" fmla="*/ 0 h 1225336"/>
              <a:gd name="connsiteX1" fmla="*/ 1005840 w 7018020"/>
              <a:gd name="connsiteY1" fmla="*/ 1028700 h 1225336"/>
              <a:gd name="connsiteX2" fmla="*/ 2887980 w 7018020"/>
              <a:gd name="connsiteY2" fmla="*/ 1211580 h 1225336"/>
              <a:gd name="connsiteX3" fmla="*/ 3368040 w 7018020"/>
              <a:gd name="connsiteY3" fmla="*/ 830580 h 1225336"/>
              <a:gd name="connsiteX4" fmla="*/ 3436620 w 7018020"/>
              <a:gd name="connsiteY4" fmla="*/ 441960 h 1225336"/>
              <a:gd name="connsiteX5" fmla="*/ 7018020 w 7018020"/>
              <a:gd name="connsiteY5" fmla="*/ 381000 h 1225336"/>
              <a:gd name="connsiteX0" fmla="*/ 0 w 7018020"/>
              <a:gd name="connsiteY0" fmla="*/ 0 h 1225336"/>
              <a:gd name="connsiteX1" fmla="*/ 1005840 w 7018020"/>
              <a:gd name="connsiteY1" fmla="*/ 1028700 h 1225336"/>
              <a:gd name="connsiteX2" fmla="*/ 2887980 w 7018020"/>
              <a:gd name="connsiteY2" fmla="*/ 1211580 h 1225336"/>
              <a:gd name="connsiteX3" fmla="*/ 3368040 w 7018020"/>
              <a:gd name="connsiteY3" fmla="*/ 830580 h 1225336"/>
              <a:gd name="connsiteX4" fmla="*/ 3436620 w 7018020"/>
              <a:gd name="connsiteY4" fmla="*/ 441960 h 1225336"/>
              <a:gd name="connsiteX5" fmla="*/ 7018020 w 7018020"/>
              <a:gd name="connsiteY5" fmla="*/ 381000 h 1225336"/>
              <a:gd name="connsiteX0" fmla="*/ 0 w 7018020"/>
              <a:gd name="connsiteY0" fmla="*/ 0 h 1225336"/>
              <a:gd name="connsiteX1" fmla="*/ 1005840 w 7018020"/>
              <a:gd name="connsiteY1" fmla="*/ 1028700 h 1225336"/>
              <a:gd name="connsiteX2" fmla="*/ 2887980 w 7018020"/>
              <a:gd name="connsiteY2" fmla="*/ 1211580 h 1225336"/>
              <a:gd name="connsiteX3" fmla="*/ 3368040 w 7018020"/>
              <a:gd name="connsiteY3" fmla="*/ 830580 h 1225336"/>
              <a:gd name="connsiteX4" fmla="*/ 3436620 w 7018020"/>
              <a:gd name="connsiteY4" fmla="*/ 441960 h 1225336"/>
              <a:gd name="connsiteX5" fmla="*/ 7018020 w 7018020"/>
              <a:gd name="connsiteY5" fmla="*/ 381000 h 1225336"/>
              <a:gd name="connsiteX0" fmla="*/ 0 w 7018020"/>
              <a:gd name="connsiteY0" fmla="*/ 0 h 1218064"/>
              <a:gd name="connsiteX1" fmla="*/ 1005840 w 7018020"/>
              <a:gd name="connsiteY1" fmla="*/ 1028700 h 1218064"/>
              <a:gd name="connsiteX2" fmla="*/ 2887980 w 7018020"/>
              <a:gd name="connsiteY2" fmla="*/ 1211580 h 1218064"/>
              <a:gd name="connsiteX3" fmla="*/ 3368040 w 7018020"/>
              <a:gd name="connsiteY3" fmla="*/ 830580 h 1218064"/>
              <a:gd name="connsiteX4" fmla="*/ 3436620 w 7018020"/>
              <a:gd name="connsiteY4" fmla="*/ 441960 h 1218064"/>
              <a:gd name="connsiteX5" fmla="*/ 7018020 w 7018020"/>
              <a:gd name="connsiteY5" fmla="*/ 381000 h 1218064"/>
              <a:gd name="connsiteX0" fmla="*/ 0 w 7018020"/>
              <a:gd name="connsiteY0" fmla="*/ 0 h 1214153"/>
              <a:gd name="connsiteX1" fmla="*/ 1005840 w 7018020"/>
              <a:gd name="connsiteY1" fmla="*/ 1028700 h 1214153"/>
              <a:gd name="connsiteX2" fmla="*/ 2887980 w 7018020"/>
              <a:gd name="connsiteY2" fmla="*/ 1211580 h 1214153"/>
              <a:gd name="connsiteX3" fmla="*/ 3368040 w 7018020"/>
              <a:gd name="connsiteY3" fmla="*/ 830580 h 1214153"/>
              <a:gd name="connsiteX4" fmla="*/ 3436620 w 7018020"/>
              <a:gd name="connsiteY4" fmla="*/ 441960 h 1214153"/>
              <a:gd name="connsiteX5" fmla="*/ 7018020 w 7018020"/>
              <a:gd name="connsiteY5" fmla="*/ 381000 h 1214153"/>
              <a:gd name="connsiteX0" fmla="*/ 0 w 7018020"/>
              <a:gd name="connsiteY0" fmla="*/ 0 h 1237984"/>
              <a:gd name="connsiteX1" fmla="*/ 1226820 w 7018020"/>
              <a:gd name="connsiteY1" fmla="*/ 1110002 h 1237984"/>
              <a:gd name="connsiteX2" fmla="*/ 2887980 w 7018020"/>
              <a:gd name="connsiteY2" fmla="*/ 1211580 h 1237984"/>
              <a:gd name="connsiteX3" fmla="*/ 3368040 w 7018020"/>
              <a:gd name="connsiteY3" fmla="*/ 830580 h 1237984"/>
              <a:gd name="connsiteX4" fmla="*/ 3436620 w 7018020"/>
              <a:gd name="connsiteY4" fmla="*/ 441960 h 1237984"/>
              <a:gd name="connsiteX5" fmla="*/ 7018020 w 7018020"/>
              <a:gd name="connsiteY5" fmla="*/ 381000 h 1237984"/>
              <a:gd name="connsiteX0" fmla="*/ 0 w 7018020"/>
              <a:gd name="connsiteY0" fmla="*/ 0 h 1222554"/>
              <a:gd name="connsiteX1" fmla="*/ 1226820 w 7018020"/>
              <a:gd name="connsiteY1" fmla="*/ 1110002 h 1222554"/>
              <a:gd name="connsiteX2" fmla="*/ 2887980 w 7018020"/>
              <a:gd name="connsiteY2" fmla="*/ 1211580 h 1222554"/>
              <a:gd name="connsiteX3" fmla="*/ 3368040 w 7018020"/>
              <a:gd name="connsiteY3" fmla="*/ 830580 h 1222554"/>
              <a:gd name="connsiteX4" fmla="*/ 3436620 w 7018020"/>
              <a:gd name="connsiteY4" fmla="*/ 441960 h 1222554"/>
              <a:gd name="connsiteX5" fmla="*/ 7018020 w 7018020"/>
              <a:gd name="connsiteY5" fmla="*/ 381000 h 1222554"/>
              <a:gd name="connsiteX0" fmla="*/ 0 w 7018020"/>
              <a:gd name="connsiteY0" fmla="*/ 0 h 1226020"/>
              <a:gd name="connsiteX1" fmla="*/ 1280160 w 7018020"/>
              <a:gd name="connsiteY1" fmla="*/ 1133231 h 1226020"/>
              <a:gd name="connsiteX2" fmla="*/ 2887980 w 7018020"/>
              <a:gd name="connsiteY2" fmla="*/ 1211580 h 1226020"/>
              <a:gd name="connsiteX3" fmla="*/ 3368040 w 7018020"/>
              <a:gd name="connsiteY3" fmla="*/ 830580 h 1226020"/>
              <a:gd name="connsiteX4" fmla="*/ 3436620 w 7018020"/>
              <a:gd name="connsiteY4" fmla="*/ 441960 h 1226020"/>
              <a:gd name="connsiteX5" fmla="*/ 7018020 w 7018020"/>
              <a:gd name="connsiteY5" fmla="*/ 381000 h 1226020"/>
              <a:gd name="connsiteX0" fmla="*/ 0 w 7018020"/>
              <a:gd name="connsiteY0" fmla="*/ 0 h 1269223"/>
              <a:gd name="connsiteX1" fmla="*/ 1280160 w 7018020"/>
              <a:gd name="connsiteY1" fmla="*/ 1133231 h 1269223"/>
              <a:gd name="connsiteX2" fmla="*/ 2887980 w 7018020"/>
              <a:gd name="connsiteY2" fmla="*/ 1211580 h 1269223"/>
              <a:gd name="connsiteX3" fmla="*/ 3368040 w 7018020"/>
              <a:gd name="connsiteY3" fmla="*/ 830580 h 1269223"/>
              <a:gd name="connsiteX4" fmla="*/ 3436620 w 7018020"/>
              <a:gd name="connsiteY4" fmla="*/ 441960 h 1269223"/>
              <a:gd name="connsiteX5" fmla="*/ 7018020 w 7018020"/>
              <a:gd name="connsiteY5" fmla="*/ 381000 h 1269223"/>
              <a:gd name="connsiteX0" fmla="*/ 0 w 7018020"/>
              <a:gd name="connsiteY0" fmla="*/ 0 h 1229272"/>
              <a:gd name="connsiteX1" fmla="*/ 1112520 w 7018020"/>
              <a:gd name="connsiteY1" fmla="*/ 1040315 h 1229272"/>
              <a:gd name="connsiteX2" fmla="*/ 2887980 w 7018020"/>
              <a:gd name="connsiteY2" fmla="*/ 1211580 h 1229272"/>
              <a:gd name="connsiteX3" fmla="*/ 3368040 w 7018020"/>
              <a:gd name="connsiteY3" fmla="*/ 830580 h 1229272"/>
              <a:gd name="connsiteX4" fmla="*/ 3436620 w 7018020"/>
              <a:gd name="connsiteY4" fmla="*/ 441960 h 1229272"/>
              <a:gd name="connsiteX5" fmla="*/ 7018020 w 7018020"/>
              <a:gd name="connsiteY5" fmla="*/ 381000 h 1229272"/>
              <a:gd name="connsiteX0" fmla="*/ 0 w 7018020"/>
              <a:gd name="connsiteY0" fmla="*/ 0 h 1216491"/>
              <a:gd name="connsiteX1" fmla="*/ 1036320 w 7018020"/>
              <a:gd name="connsiteY1" fmla="*/ 970628 h 1216491"/>
              <a:gd name="connsiteX2" fmla="*/ 2887980 w 7018020"/>
              <a:gd name="connsiteY2" fmla="*/ 1211580 h 1216491"/>
              <a:gd name="connsiteX3" fmla="*/ 3368040 w 7018020"/>
              <a:gd name="connsiteY3" fmla="*/ 830580 h 1216491"/>
              <a:gd name="connsiteX4" fmla="*/ 3436620 w 7018020"/>
              <a:gd name="connsiteY4" fmla="*/ 441960 h 1216491"/>
              <a:gd name="connsiteX5" fmla="*/ 7018020 w 7018020"/>
              <a:gd name="connsiteY5" fmla="*/ 381000 h 1216491"/>
              <a:gd name="connsiteX0" fmla="*/ 0 w 7283308"/>
              <a:gd name="connsiteY0" fmla="*/ 0 h 1216491"/>
              <a:gd name="connsiteX1" fmla="*/ 1036320 w 7283308"/>
              <a:gd name="connsiteY1" fmla="*/ 970628 h 1216491"/>
              <a:gd name="connsiteX2" fmla="*/ 2887980 w 7283308"/>
              <a:gd name="connsiteY2" fmla="*/ 1211580 h 1216491"/>
              <a:gd name="connsiteX3" fmla="*/ 3368040 w 7283308"/>
              <a:gd name="connsiteY3" fmla="*/ 830580 h 1216491"/>
              <a:gd name="connsiteX4" fmla="*/ 3436620 w 7283308"/>
              <a:gd name="connsiteY4" fmla="*/ 441960 h 1216491"/>
              <a:gd name="connsiteX5" fmla="*/ 7018020 w 7283308"/>
              <a:gd name="connsiteY5" fmla="*/ 381000 h 1216491"/>
              <a:gd name="connsiteX6" fmla="*/ 7018020 w 7283308"/>
              <a:gd name="connsiteY6" fmla="*/ 384549 h 1216491"/>
              <a:gd name="connsiteX0" fmla="*/ 0 w 7394283"/>
              <a:gd name="connsiteY0" fmla="*/ 0 h 1216491"/>
              <a:gd name="connsiteX1" fmla="*/ 1036320 w 7394283"/>
              <a:gd name="connsiteY1" fmla="*/ 970628 h 1216491"/>
              <a:gd name="connsiteX2" fmla="*/ 2887980 w 7394283"/>
              <a:gd name="connsiteY2" fmla="*/ 1211580 h 1216491"/>
              <a:gd name="connsiteX3" fmla="*/ 3368040 w 7394283"/>
              <a:gd name="connsiteY3" fmla="*/ 830580 h 1216491"/>
              <a:gd name="connsiteX4" fmla="*/ 3436620 w 7394283"/>
              <a:gd name="connsiteY4" fmla="*/ 441960 h 1216491"/>
              <a:gd name="connsiteX5" fmla="*/ 7018020 w 7394283"/>
              <a:gd name="connsiteY5" fmla="*/ 381000 h 1216491"/>
              <a:gd name="connsiteX6" fmla="*/ 7322820 w 7394283"/>
              <a:gd name="connsiteY6" fmla="*/ 7076 h 1216491"/>
              <a:gd name="connsiteX0" fmla="*/ 0 w 7322820"/>
              <a:gd name="connsiteY0" fmla="*/ 0 h 1216491"/>
              <a:gd name="connsiteX1" fmla="*/ 1036320 w 7322820"/>
              <a:gd name="connsiteY1" fmla="*/ 970628 h 1216491"/>
              <a:gd name="connsiteX2" fmla="*/ 2887980 w 7322820"/>
              <a:gd name="connsiteY2" fmla="*/ 1211580 h 1216491"/>
              <a:gd name="connsiteX3" fmla="*/ 3368040 w 7322820"/>
              <a:gd name="connsiteY3" fmla="*/ 830580 h 1216491"/>
              <a:gd name="connsiteX4" fmla="*/ 3436620 w 7322820"/>
              <a:gd name="connsiteY4" fmla="*/ 441960 h 1216491"/>
              <a:gd name="connsiteX5" fmla="*/ 7018020 w 7322820"/>
              <a:gd name="connsiteY5" fmla="*/ 381000 h 1216491"/>
              <a:gd name="connsiteX6" fmla="*/ 7322820 w 7322820"/>
              <a:gd name="connsiteY6" fmla="*/ 7076 h 1216491"/>
              <a:gd name="connsiteX0" fmla="*/ 0 w 7345397"/>
              <a:gd name="connsiteY0" fmla="*/ 24200 h 1240691"/>
              <a:gd name="connsiteX1" fmla="*/ 1036320 w 7345397"/>
              <a:gd name="connsiteY1" fmla="*/ 994828 h 1240691"/>
              <a:gd name="connsiteX2" fmla="*/ 2887980 w 7345397"/>
              <a:gd name="connsiteY2" fmla="*/ 1235780 h 1240691"/>
              <a:gd name="connsiteX3" fmla="*/ 3368040 w 7345397"/>
              <a:gd name="connsiteY3" fmla="*/ 854780 h 1240691"/>
              <a:gd name="connsiteX4" fmla="*/ 3436620 w 7345397"/>
              <a:gd name="connsiteY4" fmla="*/ 466160 h 1240691"/>
              <a:gd name="connsiteX5" fmla="*/ 7018020 w 7345397"/>
              <a:gd name="connsiteY5" fmla="*/ 405200 h 1240691"/>
              <a:gd name="connsiteX6" fmla="*/ 7322820 w 7345397"/>
              <a:gd name="connsiteY6" fmla="*/ 31276 h 1240691"/>
              <a:gd name="connsiteX7" fmla="*/ 7322820 w 7345397"/>
              <a:gd name="connsiteY7" fmla="*/ 19662 h 1240691"/>
              <a:gd name="connsiteX0" fmla="*/ 0 w 7856220"/>
              <a:gd name="connsiteY0" fmla="*/ 40572 h 1257063"/>
              <a:gd name="connsiteX1" fmla="*/ 1036320 w 7856220"/>
              <a:gd name="connsiteY1" fmla="*/ 1011200 h 1257063"/>
              <a:gd name="connsiteX2" fmla="*/ 2887980 w 7856220"/>
              <a:gd name="connsiteY2" fmla="*/ 1252152 h 1257063"/>
              <a:gd name="connsiteX3" fmla="*/ 3368040 w 7856220"/>
              <a:gd name="connsiteY3" fmla="*/ 871152 h 1257063"/>
              <a:gd name="connsiteX4" fmla="*/ 3436620 w 7856220"/>
              <a:gd name="connsiteY4" fmla="*/ 482532 h 1257063"/>
              <a:gd name="connsiteX5" fmla="*/ 7018020 w 7856220"/>
              <a:gd name="connsiteY5" fmla="*/ 421572 h 1257063"/>
              <a:gd name="connsiteX6" fmla="*/ 7322820 w 7856220"/>
              <a:gd name="connsiteY6" fmla="*/ 47648 h 1257063"/>
              <a:gd name="connsiteX7" fmla="*/ 7856220 w 7856220"/>
              <a:gd name="connsiteY7" fmla="*/ 1190 h 1257063"/>
              <a:gd name="connsiteX0" fmla="*/ 0 w 7856220"/>
              <a:gd name="connsiteY0" fmla="*/ 39382 h 1255873"/>
              <a:gd name="connsiteX1" fmla="*/ 1036320 w 7856220"/>
              <a:gd name="connsiteY1" fmla="*/ 1010010 h 1255873"/>
              <a:gd name="connsiteX2" fmla="*/ 2887980 w 7856220"/>
              <a:gd name="connsiteY2" fmla="*/ 1250962 h 1255873"/>
              <a:gd name="connsiteX3" fmla="*/ 3368040 w 7856220"/>
              <a:gd name="connsiteY3" fmla="*/ 869962 h 1255873"/>
              <a:gd name="connsiteX4" fmla="*/ 3436620 w 7856220"/>
              <a:gd name="connsiteY4" fmla="*/ 481342 h 1255873"/>
              <a:gd name="connsiteX5" fmla="*/ 7018020 w 7856220"/>
              <a:gd name="connsiteY5" fmla="*/ 420382 h 1255873"/>
              <a:gd name="connsiteX6" fmla="*/ 7322820 w 7856220"/>
              <a:gd name="connsiteY6" fmla="*/ 46458 h 1255873"/>
              <a:gd name="connsiteX7" fmla="*/ 7749539 w 7856220"/>
              <a:gd name="connsiteY7" fmla="*/ 46458 h 1255873"/>
              <a:gd name="connsiteX8" fmla="*/ 7856220 w 7856220"/>
              <a:gd name="connsiteY8" fmla="*/ 0 h 1255873"/>
              <a:gd name="connsiteX0" fmla="*/ 0 w 7856220"/>
              <a:gd name="connsiteY0" fmla="*/ 39382 h 1255873"/>
              <a:gd name="connsiteX1" fmla="*/ 1036320 w 7856220"/>
              <a:gd name="connsiteY1" fmla="*/ 1010010 h 1255873"/>
              <a:gd name="connsiteX2" fmla="*/ 2887980 w 7856220"/>
              <a:gd name="connsiteY2" fmla="*/ 1250962 h 1255873"/>
              <a:gd name="connsiteX3" fmla="*/ 3368040 w 7856220"/>
              <a:gd name="connsiteY3" fmla="*/ 869962 h 1255873"/>
              <a:gd name="connsiteX4" fmla="*/ 3436620 w 7856220"/>
              <a:gd name="connsiteY4" fmla="*/ 481342 h 1255873"/>
              <a:gd name="connsiteX5" fmla="*/ 7018020 w 7856220"/>
              <a:gd name="connsiteY5" fmla="*/ 420382 h 1255873"/>
              <a:gd name="connsiteX6" fmla="*/ 7322820 w 7856220"/>
              <a:gd name="connsiteY6" fmla="*/ 46458 h 1255873"/>
              <a:gd name="connsiteX7" fmla="*/ 7749539 w 7856220"/>
              <a:gd name="connsiteY7" fmla="*/ 46458 h 1255873"/>
              <a:gd name="connsiteX8" fmla="*/ 7856220 w 7856220"/>
              <a:gd name="connsiteY8" fmla="*/ 0 h 1255873"/>
              <a:gd name="connsiteX0" fmla="*/ 0 w 7894320"/>
              <a:gd name="connsiteY0" fmla="*/ 0 h 1216491"/>
              <a:gd name="connsiteX1" fmla="*/ 1036320 w 7894320"/>
              <a:gd name="connsiteY1" fmla="*/ 970628 h 1216491"/>
              <a:gd name="connsiteX2" fmla="*/ 2887980 w 7894320"/>
              <a:gd name="connsiteY2" fmla="*/ 1211580 h 1216491"/>
              <a:gd name="connsiteX3" fmla="*/ 3368040 w 7894320"/>
              <a:gd name="connsiteY3" fmla="*/ 830580 h 1216491"/>
              <a:gd name="connsiteX4" fmla="*/ 3436620 w 7894320"/>
              <a:gd name="connsiteY4" fmla="*/ 441960 h 1216491"/>
              <a:gd name="connsiteX5" fmla="*/ 7018020 w 7894320"/>
              <a:gd name="connsiteY5" fmla="*/ 381000 h 1216491"/>
              <a:gd name="connsiteX6" fmla="*/ 7322820 w 7894320"/>
              <a:gd name="connsiteY6" fmla="*/ 7076 h 1216491"/>
              <a:gd name="connsiteX7" fmla="*/ 7749539 w 7894320"/>
              <a:gd name="connsiteY7" fmla="*/ 7076 h 1216491"/>
              <a:gd name="connsiteX8" fmla="*/ 7894320 w 7894320"/>
              <a:gd name="connsiteY8" fmla="*/ 7076 h 121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4320" h="1216491">
                <a:moveTo>
                  <a:pt x="0" y="0"/>
                </a:moveTo>
                <a:cubicBezTo>
                  <a:pt x="262255" y="413385"/>
                  <a:pt x="539750" y="762890"/>
                  <a:pt x="1036320" y="970628"/>
                </a:cubicBezTo>
                <a:cubicBezTo>
                  <a:pt x="1532890" y="1178366"/>
                  <a:pt x="2499360" y="1234921"/>
                  <a:pt x="2887980" y="1211580"/>
                </a:cubicBezTo>
                <a:cubicBezTo>
                  <a:pt x="3276600" y="1188239"/>
                  <a:pt x="3322320" y="1210310"/>
                  <a:pt x="3368040" y="830580"/>
                </a:cubicBezTo>
                <a:cubicBezTo>
                  <a:pt x="3413760" y="450850"/>
                  <a:pt x="3392170" y="547370"/>
                  <a:pt x="3436620" y="441960"/>
                </a:cubicBezTo>
                <a:cubicBezTo>
                  <a:pt x="3481070" y="336550"/>
                  <a:pt x="5535295" y="370205"/>
                  <a:pt x="7018020" y="381000"/>
                </a:cubicBezTo>
                <a:cubicBezTo>
                  <a:pt x="7310120" y="377239"/>
                  <a:pt x="7322820" y="6337"/>
                  <a:pt x="7322820" y="7076"/>
                </a:cubicBezTo>
                <a:cubicBezTo>
                  <a:pt x="7353300" y="-4916"/>
                  <a:pt x="7660639" y="14819"/>
                  <a:pt x="7749539" y="7076"/>
                </a:cubicBezTo>
                <a:cubicBezTo>
                  <a:pt x="7838439" y="-667"/>
                  <a:pt x="7876540" y="7076"/>
                  <a:pt x="7894320" y="70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996036" y="5395678"/>
            <a:ext cx="1771319" cy="369332"/>
          </a:xfrm>
          <a:prstGeom prst="rect">
            <a:avLst/>
          </a:prstGeom>
          <a:noFill/>
        </p:spPr>
        <p:txBody>
          <a:bodyPr wrap="none" rtlCol="0">
            <a:spAutoFit/>
          </a:bodyPr>
          <a:lstStyle/>
          <a:p>
            <a:r>
              <a:rPr lang="en-US" dirty="0" smtClean="0"/>
              <a:t>Terminal velocity</a:t>
            </a:r>
            <a:endParaRPr lang="en-US" dirty="0"/>
          </a:p>
        </p:txBody>
      </p:sp>
      <p:sp>
        <p:nvSpPr>
          <p:cNvPr id="43" name="TextBox 42"/>
          <p:cNvSpPr txBox="1"/>
          <p:nvPr/>
        </p:nvSpPr>
        <p:spPr>
          <a:xfrm>
            <a:off x="4876800" y="5071052"/>
            <a:ext cx="2041200" cy="369332"/>
          </a:xfrm>
          <a:prstGeom prst="rect">
            <a:avLst/>
          </a:prstGeom>
          <a:noFill/>
        </p:spPr>
        <p:txBody>
          <a:bodyPr wrap="none" rtlCol="0">
            <a:spAutoFit/>
          </a:bodyPr>
          <a:lstStyle/>
          <a:p>
            <a:r>
              <a:rPr lang="en-US" dirty="0" smtClean="0"/>
              <a:t>Release’s parachute</a:t>
            </a:r>
            <a:endParaRPr lang="en-US" dirty="0"/>
          </a:p>
        </p:txBody>
      </p:sp>
      <p:cxnSp>
        <p:nvCxnSpPr>
          <p:cNvPr id="46" name="Straight Arrow Connector 45"/>
          <p:cNvCxnSpPr/>
          <p:nvPr/>
        </p:nvCxnSpPr>
        <p:spPr>
          <a:xfrm flipH="1" flipV="1">
            <a:off x="4271010" y="4662750"/>
            <a:ext cx="533400" cy="592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739019" y="2971800"/>
            <a:ext cx="681597" cy="369332"/>
          </a:xfrm>
          <a:prstGeom prst="rect">
            <a:avLst/>
          </a:prstGeom>
          <a:noFill/>
        </p:spPr>
        <p:txBody>
          <a:bodyPr wrap="none" rtlCol="0">
            <a:spAutoFit/>
          </a:bodyPr>
          <a:lstStyle/>
          <a:p>
            <a:r>
              <a:rPr lang="en-US" dirty="0" smtClean="0"/>
              <a:t>lands</a:t>
            </a:r>
            <a:endParaRPr lang="en-US" dirty="0"/>
          </a:p>
        </p:txBody>
      </p:sp>
      <p:sp>
        <p:nvSpPr>
          <p:cNvPr id="5" name="Oval 4"/>
          <p:cNvSpPr/>
          <p:nvPr/>
        </p:nvSpPr>
        <p:spPr>
          <a:xfrm>
            <a:off x="712254" y="3624998"/>
            <a:ext cx="95810" cy="962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28800" y="2209800"/>
            <a:ext cx="6240234" cy="369332"/>
          </a:xfrm>
          <a:prstGeom prst="rect">
            <a:avLst/>
          </a:prstGeom>
          <a:noFill/>
        </p:spPr>
        <p:txBody>
          <a:bodyPr wrap="none" rtlCol="0">
            <a:spAutoFit/>
          </a:bodyPr>
          <a:lstStyle/>
          <a:p>
            <a:r>
              <a:rPr lang="en-US" dirty="0" smtClean="0"/>
              <a:t>Mastery question: What is the jumper’s acceleration around 0s? </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979453" y="5071052"/>
                <a:ext cx="783099" cy="474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−9.8</m:t>
                      </m:r>
                      <m:f>
                        <m:fPr>
                          <m:ctrlPr>
                            <a:rPr lang="en-US" b="0" i="1" smtClean="0">
                              <a:latin typeface="Cambria Math" panose="02040503050406030204" pitchFamily="18" charset="0"/>
                            </a:rPr>
                          </m:ctrlPr>
                        </m:fPr>
                        <m:num>
                          <m:r>
                            <m:rPr>
                              <m:nor/>
                            </m:rPr>
                            <a:rPr lang="en-US" b="0" i="0" smtClean="0">
                              <a:latin typeface="Cambria Math" panose="02040503050406030204" pitchFamily="18" charset="0"/>
                            </a:rPr>
                            <m:t>m</m:t>
                          </m:r>
                        </m:num>
                        <m:den>
                          <m:sSup>
                            <m:sSupPr>
                              <m:ctrlPr>
                                <a:rPr lang="en-US" b="0" i="1" smtClean="0">
                                  <a:latin typeface="Cambria Math" panose="02040503050406030204" pitchFamily="18" charset="0"/>
                                </a:rPr>
                              </m:ctrlPr>
                            </m:sSupPr>
                            <m:e>
                              <m:r>
                                <m:rPr>
                                  <m:nor/>
                                </m:rPr>
                                <a:rPr lang="en-US" b="0" i="0" smtClean="0">
                                  <a:latin typeface="Cambria Math" panose="02040503050406030204" pitchFamily="18" charset="0"/>
                                </a:rPr>
                                <m:t>s</m:t>
                              </m:r>
                            </m:e>
                            <m:sup>
                              <m:r>
                                <a:rPr lang="en-US" b="0" i="1" smtClean="0">
                                  <a:latin typeface="Cambria Math" panose="02040503050406030204" pitchFamily="18" charset="0"/>
                                </a:rPr>
                                <m:t>2</m:t>
                              </m:r>
                            </m:sup>
                          </m:sSup>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979453" y="5071052"/>
                <a:ext cx="783099" cy="474297"/>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6842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8" grpId="0"/>
      <p:bldP spid="5" grpId="0" animBg="1"/>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Jumper’s acceleration</a:t>
            </a:r>
            <a:endParaRPr lang="en-US" dirty="0"/>
          </a:p>
        </p:txBody>
      </p:sp>
      <p:cxnSp>
        <p:nvCxnSpPr>
          <p:cNvPr id="8" name="Straight Connector 7"/>
          <p:cNvCxnSpPr/>
          <p:nvPr/>
        </p:nvCxnSpPr>
        <p:spPr>
          <a:xfrm flipH="1">
            <a:off x="762000" y="1969532"/>
            <a:ext cx="1424" cy="3668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39193" y="3677277"/>
            <a:ext cx="8150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68134" y="3649108"/>
            <a:ext cx="832279"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a:t>
            </a:r>
            <a:r>
              <a:rPr lang="en-US" dirty="0" smtClean="0"/>
              <a:t>(time)</a:t>
            </a:r>
            <a:endParaRPr lang="en-US" dirty="0"/>
          </a:p>
        </p:txBody>
      </p:sp>
      <p:cxnSp>
        <p:nvCxnSpPr>
          <p:cNvPr id="11" name="Straight Connector 10"/>
          <p:cNvCxnSpPr/>
          <p:nvPr/>
        </p:nvCxnSpPr>
        <p:spPr>
          <a:xfrm flipH="1">
            <a:off x="762000" y="367727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62000" y="2768969"/>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62000" y="3223123"/>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62000" y="2314815"/>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742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838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934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030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126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222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318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6414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2510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8606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0798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470218" y="3572720"/>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40278" y="3721211"/>
            <a:ext cx="301686" cy="369332"/>
          </a:xfrm>
          <a:prstGeom prst="rect">
            <a:avLst/>
          </a:prstGeom>
          <a:noFill/>
        </p:spPr>
        <p:txBody>
          <a:bodyPr wrap="none" rtlCol="0">
            <a:spAutoFit/>
          </a:bodyPr>
          <a:lstStyle/>
          <a:p>
            <a:r>
              <a:rPr lang="en-US" dirty="0" smtClean="0"/>
              <a:t>5</a:t>
            </a:r>
            <a:endParaRPr lang="en-US" dirty="0"/>
          </a:p>
        </p:txBody>
      </p:sp>
      <p:sp>
        <p:nvSpPr>
          <p:cNvPr id="28" name="TextBox 27"/>
          <p:cNvSpPr txBox="1"/>
          <p:nvPr/>
        </p:nvSpPr>
        <p:spPr>
          <a:xfrm>
            <a:off x="6277059" y="3667907"/>
            <a:ext cx="418704" cy="369332"/>
          </a:xfrm>
          <a:prstGeom prst="rect">
            <a:avLst/>
          </a:prstGeom>
          <a:noFill/>
        </p:spPr>
        <p:txBody>
          <a:bodyPr wrap="none" rtlCol="0">
            <a:spAutoFit/>
          </a:bodyPr>
          <a:lstStyle/>
          <a:p>
            <a:r>
              <a:rPr lang="en-US" dirty="0" smtClean="0"/>
              <a:t>10</a:t>
            </a:r>
            <a:endParaRPr lang="en-US" dirty="0"/>
          </a:p>
        </p:txBody>
      </p:sp>
      <p:sp>
        <p:nvSpPr>
          <p:cNvPr id="29" name="TextBox 28"/>
          <p:cNvSpPr txBox="1"/>
          <p:nvPr/>
        </p:nvSpPr>
        <p:spPr>
          <a:xfrm>
            <a:off x="302990" y="1600200"/>
            <a:ext cx="2658677"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a</a:t>
            </a:r>
            <a:r>
              <a:rPr lang="en-US" dirty="0" smtClean="0"/>
              <a:t>(meters/second squared)</a:t>
            </a:r>
            <a:endParaRPr lang="en-US" dirty="0"/>
          </a:p>
        </p:txBody>
      </p:sp>
      <p:cxnSp>
        <p:nvCxnSpPr>
          <p:cNvPr id="30" name="Straight Connector 29"/>
          <p:cNvCxnSpPr/>
          <p:nvPr/>
        </p:nvCxnSpPr>
        <p:spPr>
          <a:xfrm flipH="1">
            <a:off x="762000" y="458558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62000" y="503974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62000" y="413143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4191000" y="2187985"/>
            <a:ext cx="5487" cy="2414234"/>
          </a:xfrm>
          <a:prstGeom prst="line">
            <a:avLst/>
          </a:prstGeom>
          <a:ln w="12700">
            <a:solidFill>
              <a:srgbClr val="C00000">
                <a:alpha val="56000"/>
              </a:srgbClr>
            </a:solidFill>
            <a:prstDash val="sysDash"/>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769620" y="2461260"/>
            <a:ext cx="7856220" cy="3025313"/>
          </a:xfrm>
          <a:custGeom>
            <a:avLst/>
            <a:gdLst>
              <a:gd name="connsiteX0" fmla="*/ 0 w 7795260"/>
              <a:gd name="connsiteY0" fmla="*/ 3025203 h 3206330"/>
              <a:gd name="connsiteX1" fmla="*/ 1165860 w 7795260"/>
              <a:gd name="connsiteY1" fmla="*/ 3032823 h 3206330"/>
              <a:gd name="connsiteX2" fmla="*/ 2034540 w 7795260"/>
              <a:gd name="connsiteY2" fmla="*/ 1204023 h 3206330"/>
              <a:gd name="connsiteX3" fmla="*/ 3284220 w 7795260"/>
              <a:gd name="connsiteY3" fmla="*/ 861123 h 3206330"/>
              <a:gd name="connsiteX4" fmla="*/ 3634740 w 7795260"/>
              <a:gd name="connsiteY4" fmla="*/ 63 h 3206330"/>
              <a:gd name="connsiteX5" fmla="*/ 3817620 w 7795260"/>
              <a:gd name="connsiteY5" fmla="*/ 815403 h 3206330"/>
              <a:gd name="connsiteX6" fmla="*/ 7795260 w 7795260"/>
              <a:gd name="connsiteY6" fmla="*/ 861123 h 3206330"/>
              <a:gd name="connsiteX0" fmla="*/ 0 w 7795260"/>
              <a:gd name="connsiteY0" fmla="*/ 3025203 h 3114716"/>
              <a:gd name="connsiteX1" fmla="*/ 1165860 w 7795260"/>
              <a:gd name="connsiteY1" fmla="*/ 3032823 h 3114716"/>
              <a:gd name="connsiteX2" fmla="*/ 2034540 w 7795260"/>
              <a:gd name="connsiteY2" fmla="*/ 1204023 h 3114716"/>
              <a:gd name="connsiteX3" fmla="*/ 3284220 w 7795260"/>
              <a:gd name="connsiteY3" fmla="*/ 861123 h 3114716"/>
              <a:gd name="connsiteX4" fmla="*/ 3634740 w 7795260"/>
              <a:gd name="connsiteY4" fmla="*/ 63 h 3114716"/>
              <a:gd name="connsiteX5" fmla="*/ 3817620 w 7795260"/>
              <a:gd name="connsiteY5" fmla="*/ 815403 h 3114716"/>
              <a:gd name="connsiteX6" fmla="*/ 7795260 w 7795260"/>
              <a:gd name="connsiteY6" fmla="*/ 861123 h 3114716"/>
              <a:gd name="connsiteX0" fmla="*/ 0 w 7795260"/>
              <a:gd name="connsiteY0" fmla="*/ 3025203 h 3080069"/>
              <a:gd name="connsiteX1" fmla="*/ 1234440 w 7795260"/>
              <a:gd name="connsiteY1" fmla="*/ 2895663 h 3080069"/>
              <a:gd name="connsiteX2" fmla="*/ 2034540 w 7795260"/>
              <a:gd name="connsiteY2" fmla="*/ 1204023 h 3080069"/>
              <a:gd name="connsiteX3" fmla="*/ 3284220 w 7795260"/>
              <a:gd name="connsiteY3" fmla="*/ 861123 h 3080069"/>
              <a:gd name="connsiteX4" fmla="*/ 3634740 w 7795260"/>
              <a:gd name="connsiteY4" fmla="*/ 63 h 3080069"/>
              <a:gd name="connsiteX5" fmla="*/ 3817620 w 7795260"/>
              <a:gd name="connsiteY5" fmla="*/ 815403 h 3080069"/>
              <a:gd name="connsiteX6" fmla="*/ 7795260 w 7795260"/>
              <a:gd name="connsiteY6" fmla="*/ 861123 h 3080069"/>
              <a:gd name="connsiteX0" fmla="*/ 0 w 7795260"/>
              <a:gd name="connsiteY0" fmla="*/ 3025203 h 3025203"/>
              <a:gd name="connsiteX1" fmla="*/ 1234440 w 7795260"/>
              <a:gd name="connsiteY1" fmla="*/ 2895663 h 3025203"/>
              <a:gd name="connsiteX2" fmla="*/ 2034540 w 7795260"/>
              <a:gd name="connsiteY2" fmla="*/ 1204023 h 3025203"/>
              <a:gd name="connsiteX3" fmla="*/ 3284220 w 7795260"/>
              <a:gd name="connsiteY3" fmla="*/ 861123 h 3025203"/>
              <a:gd name="connsiteX4" fmla="*/ 3634740 w 7795260"/>
              <a:gd name="connsiteY4" fmla="*/ 63 h 3025203"/>
              <a:gd name="connsiteX5" fmla="*/ 3817620 w 7795260"/>
              <a:gd name="connsiteY5" fmla="*/ 815403 h 3025203"/>
              <a:gd name="connsiteX6" fmla="*/ 7795260 w 7795260"/>
              <a:gd name="connsiteY6" fmla="*/ 861123 h 3025203"/>
              <a:gd name="connsiteX0" fmla="*/ 0 w 7795260"/>
              <a:gd name="connsiteY0" fmla="*/ 3025203 h 3025203"/>
              <a:gd name="connsiteX1" fmla="*/ 1181100 w 7795260"/>
              <a:gd name="connsiteY1" fmla="*/ 2537523 h 3025203"/>
              <a:gd name="connsiteX2" fmla="*/ 2034540 w 7795260"/>
              <a:gd name="connsiteY2" fmla="*/ 1204023 h 3025203"/>
              <a:gd name="connsiteX3" fmla="*/ 3284220 w 7795260"/>
              <a:gd name="connsiteY3" fmla="*/ 861123 h 3025203"/>
              <a:gd name="connsiteX4" fmla="*/ 3634740 w 7795260"/>
              <a:gd name="connsiteY4" fmla="*/ 63 h 3025203"/>
              <a:gd name="connsiteX5" fmla="*/ 3817620 w 7795260"/>
              <a:gd name="connsiteY5" fmla="*/ 815403 h 3025203"/>
              <a:gd name="connsiteX6" fmla="*/ 7795260 w 7795260"/>
              <a:gd name="connsiteY6" fmla="*/ 861123 h 3025203"/>
              <a:gd name="connsiteX0" fmla="*/ 0 w 7795260"/>
              <a:gd name="connsiteY0" fmla="*/ 3025203 h 3025203"/>
              <a:gd name="connsiteX1" fmla="*/ 1181100 w 7795260"/>
              <a:gd name="connsiteY1" fmla="*/ 2537523 h 3025203"/>
              <a:gd name="connsiteX2" fmla="*/ 2034540 w 7795260"/>
              <a:gd name="connsiteY2" fmla="*/ 1204023 h 3025203"/>
              <a:gd name="connsiteX3" fmla="*/ 3284220 w 7795260"/>
              <a:gd name="connsiteY3" fmla="*/ 861123 h 3025203"/>
              <a:gd name="connsiteX4" fmla="*/ 3634740 w 7795260"/>
              <a:gd name="connsiteY4" fmla="*/ 63 h 3025203"/>
              <a:gd name="connsiteX5" fmla="*/ 3817620 w 7795260"/>
              <a:gd name="connsiteY5" fmla="*/ 815403 h 3025203"/>
              <a:gd name="connsiteX6" fmla="*/ 7795260 w 7795260"/>
              <a:gd name="connsiteY6" fmla="*/ 861123 h 3025203"/>
              <a:gd name="connsiteX0" fmla="*/ 0 w 7795260"/>
              <a:gd name="connsiteY0" fmla="*/ 3025203 h 3025203"/>
              <a:gd name="connsiteX1" fmla="*/ 1089660 w 7795260"/>
              <a:gd name="connsiteY1" fmla="*/ 2499423 h 3025203"/>
              <a:gd name="connsiteX2" fmla="*/ 2034540 w 7795260"/>
              <a:gd name="connsiteY2" fmla="*/ 1204023 h 3025203"/>
              <a:gd name="connsiteX3" fmla="*/ 3284220 w 7795260"/>
              <a:gd name="connsiteY3" fmla="*/ 861123 h 3025203"/>
              <a:gd name="connsiteX4" fmla="*/ 3634740 w 7795260"/>
              <a:gd name="connsiteY4" fmla="*/ 63 h 3025203"/>
              <a:gd name="connsiteX5" fmla="*/ 3817620 w 7795260"/>
              <a:gd name="connsiteY5" fmla="*/ 815403 h 3025203"/>
              <a:gd name="connsiteX6" fmla="*/ 7795260 w 7795260"/>
              <a:gd name="connsiteY6" fmla="*/ 861123 h 3025203"/>
              <a:gd name="connsiteX0" fmla="*/ 0 w 7795260"/>
              <a:gd name="connsiteY0" fmla="*/ 3025203 h 3025203"/>
              <a:gd name="connsiteX1" fmla="*/ 1089660 w 7795260"/>
              <a:gd name="connsiteY1" fmla="*/ 2499423 h 3025203"/>
              <a:gd name="connsiteX2" fmla="*/ 2034540 w 7795260"/>
              <a:gd name="connsiteY2" fmla="*/ 1204023 h 3025203"/>
              <a:gd name="connsiteX3" fmla="*/ 3284220 w 7795260"/>
              <a:gd name="connsiteY3" fmla="*/ 861123 h 3025203"/>
              <a:gd name="connsiteX4" fmla="*/ 3634740 w 7795260"/>
              <a:gd name="connsiteY4" fmla="*/ 63 h 3025203"/>
              <a:gd name="connsiteX5" fmla="*/ 3817620 w 7795260"/>
              <a:gd name="connsiteY5" fmla="*/ 815403 h 3025203"/>
              <a:gd name="connsiteX6" fmla="*/ 7795260 w 7795260"/>
              <a:gd name="connsiteY6" fmla="*/ 861123 h 3025203"/>
              <a:gd name="connsiteX0" fmla="*/ 0 w 7795260"/>
              <a:gd name="connsiteY0" fmla="*/ 3025203 h 3025491"/>
              <a:gd name="connsiteX1" fmla="*/ 1089660 w 7795260"/>
              <a:gd name="connsiteY1" fmla="*/ 2499423 h 3025491"/>
              <a:gd name="connsiteX2" fmla="*/ 2034540 w 7795260"/>
              <a:gd name="connsiteY2" fmla="*/ 1204023 h 3025491"/>
              <a:gd name="connsiteX3" fmla="*/ 3284220 w 7795260"/>
              <a:gd name="connsiteY3" fmla="*/ 861123 h 3025491"/>
              <a:gd name="connsiteX4" fmla="*/ 3634740 w 7795260"/>
              <a:gd name="connsiteY4" fmla="*/ 63 h 3025491"/>
              <a:gd name="connsiteX5" fmla="*/ 3817620 w 7795260"/>
              <a:gd name="connsiteY5" fmla="*/ 815403 h 3025491"/>
              <a:gd name="connsiteX6" fmla="*/ 7795260 w 7795260"/>
              <a:gd name="connsiteY6" fmla="*/ 861123 h 3025491"/>
              <a:gd name="connsiteX0" fmla="*/ 0 w 7795260"/>
              <a:gd name="connsiteY0" fmla="*/ 3025203 h 3025491"/>
              <a:gd name="connsiteX1" fmla="*/ 1089660 w 7795260"/>
              <a:gd name="connsiteY1" fmla="*/ 2499423 h 3025491"/>
              <a:gd name="connsiteX2" fmla="*/ 2034540 w 7795260"/>
              <a:gd name="connsiteY2" fmla="*/ 1204023 h 3025491"/>
              <a:gd name="connsiteX3" fmla="*/ 3284220 w 7795260"/>
              <a:gd name="connsiteY3" fmla="*/ 861123 h 3025491"/>
              <a:gd name="connsiteX4" fmla="*/ 3634740 w 7795260"/>
              <a:gd name="connsiteY4" fmla="*/ 63 h 3025491"/>
              <a:gd name="connsiteX5" fmla="*/ 3817620 w 7795260"/>
              <a:gd name="connsiteY5" fmla="*/ 815403 h 3025491"/>
              <a:gd name="connsiteX6" fmla="*/ 7795260 w 7795260"/>
              <a:gd name="connsiteY6" fmla="*/ 861123 h 3025491"/>
              <a:gd name="connsiteX0" fmla="*/ 0 w 7795260"/>
              <a:gd name="connsiteY0" fmla="*/ 3025203 h 3025358"/>
              <a:gd name="connsiteX1" fmla="*/ 1082040 w 7795260"/>
              <a:gd name="connsiteY1" fmla="*/ 2240343 h 3025358"/>
              <a:gd name="connsiteX2" fmla="*/ 2034540 w 7795260"/>
              <a:gd name="connsiteY2" fmla="*/ 1204023 h 3025358"/>
              <a:gd name="connsiteX3" fmla="*/ 3284220 w 7795260"/>
              <a:gd name="connsiteY3" fmla="*/ 861123 h 3025358"/>
              <a:gd name="connsiteX4" fmla="*/ 3634740 w 7795260"/>
              <a:gd name="connsiteY4" fmla="*/ 63 h 3025358"/>
              <a:gd name="connsiteX5" fmla="*/ 3817620 w 7795260"/>
              <a:gd name="connsiteY5" fmla="*/ 815403 h 3025358"/>
              <a:gd name="connsiteX6" fmla="*/ 7795260 w 7795260"/>
              <a:gd name="connsiteY6" fmla="*/ 861123 h 3025358"/>
              <a:gd name="connsiteX0" fmla="*/ 0 w 7795260"/>
              <a:gd name="connsiteY0" fmla="*/ 3025203 h 3025385"/>
              <a:gd name="connsiteX1" fmla="*/ 1082040 w 7795260"/>
              <a:gd name="connsiteY1" fmla="*/ 2240343 h 3025385"/>
              <a:gd name="connsiteX2" fmla="*/ 2034540 w 7795260"/>
              <a:gd name="connsiteY2" fmla="*/ 1204023 h 3025385"/>
              <a:gd name="connsiteX3" fmla="*/ 3284220 w 7795260"/>
              <a:gd name="connsiteY3" fmla="*/ 861123 h 3025385"/>
              <a:gd name="connsiteX4" fmla="*/ 3634740 w 7795260"/>
              <a:gd name="connsiteY4" fmla="*/ 63 h 3025385"/>
              <a:gd name="connsiteX5" fmla="*/ 3817620 w 7795260"/>
              <a:gd name="connsiteY5" fmla="*/ 815403 h 3025385"/>
              <a:gd name="connsiteX6" fmla="*/ 7795260 w 7795260"/>
              <a:gd name="connsiteY6" fmla="*/ 861123 h 3025385"/>
              <a:gd name="connsiteX0" fmla="*/ 0 w 7795260"/>
              <a:gd name="connsiteY0" fmla="*/ 3025203 h 3025378"/>
              <a:gd name="connsiteX1" fmla="*/ 1082040 w 7795260"/>
              <a:gd name="connsiteY1" fmla="*/ 2240343 h 3025378"/>
              <a:gd name="connsiteX2" fmla="*/ 1790700 w 7795260"/>
              <a:gd name="connsiteY2" fmla="*/ 1196403 h 3025378"/>
              <a:gd name="connsiteX3" fmla="*/ 3284220 w 7795260"/>
              <a:gd name="connsiteY3" fmla="*/ 861123 h 3025378"/>
              <a:gd name="connsiteX4" fmla="*/ 3634740 w 7795260"/>
              <a:gd name="connsiteY4" fmla="*/ 63 h 3025378"/>
              <a:gd name="connsiteX5" fmla="*/ 3817620 w 7795260"/>
              <a:gd name="connsiteY5" fmla="*/ 815403 h 3025378"/>
              <a:gd name="connsiteX6" fmla="*/ 7795260 w 7795260"/>
              <a:gd name="connsiteY6" fmla="*/ 861123 h 3025378"/>
              <a:gd name="connsiteX0" fmla="*/ 0 w 7795260"/>
              <a:gd name="connsiteY0" fmla="*/ 3029613 h 3029788"/>
              <a:gd name="connsiteX1" fmla="*/ 1082040 w 7795260"/>
              <a:gd name="connsiteY1" fmla="*/ 2244753 h 3029788"/>
              <a:gd name="connsiteX2" fmla="*/ 1790700 w 7795260"/>
              <a:gd name="connsiteY2" fmla="*/ 1200813 h 3029788"/>
              <a:gd name="connsiteX3" fmla="*/ 3276600 w 7795260"/>
              <a:gd name="connsiteY3" fmla="*/ 1231293 h 3029788"/>
              <a:gd name="connsiteX4" fmla="*/ 3634740 w 7795260"/>
              <a:gd name="connsiteY4" fmla="*/ 4473 h 3029788"/>
              <a:gd name="connsiteX5" fmla="*/ 3817620 w 7795260"/>
              <a:gd name="connsiteY5" fmla="*/ 819813 h 3029788"/>
              <a:gd name="connsiteX6" fmla="*/ 7795260 w 7795260"/>
              <a:gd name="connsiteY6" fmla="*/ 865533 h 3029788"/>
              <a:gd name="connsiteX0" fmla="*/ 0 w 7795260"/>
              <a:gd name="connsiteY0" fmla="*/ 3029613 h 3029788"/>
              <a:gd name="connsiteX1" fmla="*/ 1082040 w 7795260"/>
              <a:gd name="connsiteY1" fmla="*/ 2244753 h 3029788"/>
              <a:gd name="connsiteX2" fmla="*/ 1790700 w 7795260"/>
              <a:gd name="connsiteY2" fmla="*/ 1200813 h 3029788"/>
              <a:gd name="connsiteX3" fmla="*/ 3276600 w 7795260"/>
              <a:gd name="connsiteY3" fmla="*/ 1231293 h 3029788"/>
              <a:gd name="connsiteX4" fmla="*/ 3634740 w 7795260"/>
              <a:gd name="connsiteY4" fmla="*/ 4473 h 3029788"/>
              <a:gd name="connsiteX5" fmla="*/ 3817620 w 7795260"/>
              <a:gd name="connsiteY5" fmla="*/ 819813 h 3029788"/>
              <a:gd name="connsiteX6" fmla="*/ 7795260 w 7795260"/>
              <a:gd name="connsiteY6" fmla="*/ 865533 h 3029788"/>
              <a:gd name="connsiteX0" fmla="*/ 0 w 7795260"/>
              <a:gd name="connsiteY0" fmla="*/ 3029613 h 3029788"/>
              <a:gd name="connsiteX1" fmla="*/ 1082040 w 7795260"/>
              <a:gd name="connsiteY1" fmla="*/ 2244753 h 3029788"/>
              <a:gd name="connsiteX2" fmla="*/ 1790700 w 7795260"/>
              <a:gd name="connsiteY2" fmla="*/ 1200813 h 3029788"/>
              <a:gd name="connsiteX3" fmla="*/ 3276600 w 7795260"/>
              <a:gd name="connsiteY3" fmla="*/ 1231293 h 3029788"/>
              <a:gd name="connsiteX4" fmla="*/ 3634740 w 7795260"/>
              <a:gd name="connsiteY4" fmla="*/ 4473 h 3029788"/>
              <a:gd name="connsiteX5" fmla="*/ 3817620 w 7795260"/>
              <a:gd name="connsiteY5" fmla="*/ 819813 h 3029788"/>
              <a:gd name="connsiteX6" fmla="*/ 7795260 w 7795260"/>
              <a:gd name="connsiteY6" fmla="*/ 865533 h 3029788"/>
              <a:gd name="connsiteX0" fmla="*/ 0 w 7795260"/>
              <a:gd name="connsiteY0" fmla="*/ 3029164 h 3029339"/>
              <a:gd name="connsiteX1" fmla="*/ 1082040 w 7795260"/>
              <a:gd name="connsiteY1" fmla="*/ 2244304 h 3029339"/>
              <a:gd name="connsiteX2" fmla="*/ 1790700 w 7795260"/>
              <a:gd name="connsiteY2" fmla="*/ 1200364 h 3029339"/>
              <a:gd name="connsiteX3" fmla="*/ 3360420 w 7795260"/>
              <a:gd name="connsiteY3" fmla="*/ 1207984 h 3029339"/>
              <a:gd name="connsiteX4" fmla="*/ 3634740 w 7795260"/>
              <a:gd name="connsiteY4" fmla="*/ 4024 h 3029339"/>
              <a:gd name="connsiteX5" fmla="*/ 3817620 w 7795260"/>
              <a:gd name="connsiteY5" fmla="*/ 819364 h 3029339"/>
              <a:gd name="connsiteX6" fmla="*/ 7795260 w 7795260"/>
              <a:gd name="connsiteY6" fmla="*/ 865084 h 3029339"/>
              <a:gd name="connsiteX0" fmla="*/ 0 w 7795260"/>
              <a:gd name="connsiteY0" fmla="*/ 3029164 h 3029339"/>
              <a:gd name="connsiteX1" fmla="*/ 1082040 w 7795260"/>
              <a:gd name="connsiteY1" fmla="*/ 2244304 h 3029339"/>
              <a:gd name="connsiteX2" fmla="*/ 1790700 w 7795260"/>
              <a:gd name="connsiteY2" fmla="*/ 1200364 h 3029339"/>
              <a:gd name="connsiteX3" fmla="*/ 3360420 w 7795260"/>
              <a:gd name="connsiteY3" fmla="*/ 1207984 h 3029339"/>
              <a:gd name="connsiteX4" fmla="*/ 3634740 w 7795260"/>
              <a:gd name="connsiteY4" fmla="*/ 4024 h 3029339"/>
              <a:gd name="connsiteX5" fmla="*/ 3817620 w 7795260"/>
              <a:gd name="connsiteY5" fmla="*/ 819364 h 3029339"/>
              <a:gd name="connsiteX6" fmla="*/ 7795260 w 7795260"/>
              <a:gd name="connsiteY6" fmla="*/ 865084 h 3029339"/>
              <a:gd name="connsiteX0" fmla="*/ 0 w 7795260"/>
              <a:gd name="connsiteY0" fmla="*/ 3025221 h 3025396"/>
              <a:gd name="connsiteX1" fmla="*/ 1082040 w 7795260"/>
              <a:gd name="connsiteY1" fmla="*/ 2240361 h 3025396"/>
              <a:gd name="connsiteX2" fmla="*/ 1790700 w 7795260"/>
              <a:gd name="connsiteY2" fmla="*/ 1196421 h 3025396"/>
              <a:gd name="connsiteX3" fmla="*/ 3360420 w 7795260"/>
              <a:gd name="connsiteY3" fmla="*/ 1204041 h 3025396"/>
              <a:gd name="connsiteX4" fmla="*/ 3634740 w 7795260"/>
              <a:gd name="connsiteY4" fmla="*/ 81 h 3025396"/>
              <a:gd name="connsiteX5" fmla="*/ 3817620 w 7795260"/>
              <a:gd name="connsiteY5" fmla="*/ 815421 h 3025396"/>
              <a:gd name="connsiteX6" fmla="*/ 7795260 w 7795260"/>
              <a:gd name="connsiteY6" fmla="*/ 861141 h 3025396"/>
              <a:gd name="connsiteX0" fmla="*/ 0 w 7795260"/>
              <a:gd name="connsiteY0" fmla="*/ 3025142 h 3025317"/>
              <a:gd name="connsiteX1" fmla="*/ 1082040 w 7795260"/>
              <a:gd name="connsiteY1" fmla="*/ 2240282 h 3025317"/>
              <a:gd name="connsiteX2" fmla="*/ 1790700 w 7795260"/>
              <a:gd name="connsiteY2" fmla="*/ 1196342 h 3025317"/>
              <a:gd name="connsiteX3" fmla="*/ 3360420 w 7795260"/>
              <a:gd name="connsiteY3" fmla="*/ 1203962 h 3025317"/>
              <a:gd name="connsiteX4" fmla="*/ 3634740 w 7795260"/>
              <a:gd name="connsiteY4" fmla="*/ 2 h 3025317"/>
              <a:gd name="connsiteX5" fmla="*/ 4465320 w 7795260"/>
              <a:gd name="connsiteY5" fmla="*/ 1196342 h 3025317"/>
              <a:gd name="connsiteX6" fmla="*/ 7795260 w 7795260"/>
              <a:gd name="connsiteY6" fmla="*/ 861062 h 3025317"/>
              <a:gd name="connsiteX0" fmla="*/ 0 w 7856220"/>
              <a:gd name="connsiteY0" fmla="*/ 3025142 h 3025317"/>
              <a:gd name="connsiteX1" fmla="*/ 1082040 w 7856220"/>
              <a:gd name="connsiteY1" fmla="*/ 2240282 h 3025317"/>
              <a:gd name="connsiteX2" fmla="*/ 1790700 w 7856220"/>
              <a:gd name="connsiteY2" fmla="*/ 1196342 h 3025317"/>
              <a:gd name="connsiteX3" fmla="*/ 3360420 w 7856220"/>
              <a:gd name="connsiteY3" fmla="*/ 1203962 h 3025317"/>
              <a:gd name="connsiteX4" fmla="*/ 3634740 w 7856220"/>
              <a:gd name="connsiteY4" fmla="*/ 2 h 3025317"/>
              <a:gd name="connsiteX5" fmla="*/ 4465320 w 7856220"/>
              <a:gd name="connsiteY5" fmla="*/ 1196342 h 3025317"/>
              <a:gd name="connsiteX6" fmla="*/ 7856220 w 7856220"/>
              <a:gd name="connsiteY6" fmla="*/ 1234442 h 3025317"/>
              <a:gd name="connsiteX0" fmla="*/ 0 w 7856220"/>
              <a:gd name="connsiteY0" fmla="*/ 3025142 h 3025317"/>
              <a:gd name="connsiteX1" fmla="*/ 1082040 w 7856220"/>
              <a:gd name="connsiteY1" fmla="*/ 2240282 h 3025317"/>
              <a:gd name="connsiteX2" fmla="*/ 1790700 w 7856220"/>
              <a:gd name="connsiteY2" fmla="*/ 1196342 h 3025317"/>
              <a:gd name="connsiteX3" fmla="*/ 3360420 w 7856220"/>
              <a:gd name="connsiteY3" fmla="*/ 1203962 h 3025317"/>
              <a:gd name="connsiteX4" fmla="*/ 3634740 w 7856220"/>
              <a:gd name="connsiteY4" fmla="*/ 2 h 3025317"/>
              <a:gd name="connsiteX5" fmla="*/ 4465320 w 7856220"/>
              <a:gd name="connsiteY5" fmla="*/ 1196342 h 3025317"/>
              <a:gd name="connsiteX6" fmla="*/ 7856220 w 7856220"/>
              <a:gd name="connsiteY6" fmla="*/ 1234442 h 3025317"/>
              <a:gd name="connsiteX0" fmla="*/ 0 w 7856220"/>
              <a:gd name="connsiteY0" fmla="*/ 3025142 h 3025317"/>
              <a:gd name="connsiteX1" fmla="*/ 1082040 w 7856220"/>
              <a:gd name="connsiteY1" fmla="*/ 2240282 h 3025317"/>
              <a:gd name="connsiteX2" fmla="*/ 1790700 w 7856220"/>
              <a:gd name="connsiteY2" fmla="*/ 1196342 h 3025317"/>
              <a:gd name="connsiteX3" fmla="*/ 3360420 w 7856220"/>
              <a:gd name="connsiteY3" fmla="*/ 1203962 h 3025317"/>
              <a:gd name="connsiteX4" fmla="*/ 3634740 w 7856220"/>
              <a:gd name="connsiteY4" fmla="*/ 2 h 3025317"/>
              <a:gd name="connsiteX5" fmla="*/ 4465320 w 7856220"/>
              <a:gd name="connsiteY5" fmla="*/ 1196342 h 3025317"/>
              <a:gd name="connsiteX6" fmla="*/ 7856220 w 7856220"/>
              <a:gd name="connsiteY6" fmla="*/ 1234442 h 3025317"/>
              <a:gd name="connsiteX0" fmla="*/ 0 w 7856220"/>
              <a:gd name="connsiteY0" fmla="*/ 3025140 h 3025315"/>
              <a:gd name="connsiteX1" fmla="*/ 1082040 w 7856220"/>
              <a:gd name="connsiteY1" fmla="*/ 2240280 h 3025315"/>
              <a:gd name="connsiteX2" fmla="*/ 1790700 w 7856220"/>
              <a:gd name="connsiteY2" fmla="*/ 1196340 h 3025315"/>
              <a:gd name="connsiteX3" fmla="*/ 3360420 w 7856220"/>
              <a:gd name="connsiteY3" fmla="*/ 1203960 h 3025315"/>
              <a:gd name="connsiteX4" fmla="*/ 3634740 w 7856220"/>
              <a:gd name="connsiteY4" fmla="*/ 0 h 3025315"/>
              <a:gd name="connsiteX5" fmla="*/ 4053840 w 7856220"/>
              <a:gd name="connsiteY5" fmla="*/ 1203960 h 3025315"/>
              <a:gd name="connsiteX6" fmla="*/ 7856220 w 7856220"/>
              <a:gd name="connsiteY6" fmla="*/ 1234440 h 3025315"/>
              <a:gd name="connsiteX0" fmla="*/ 0 w 7856220"/>
              <a:gd name="connsiteY0" fmla="*/ 3025140 h 3025315"/>
              <a:gd name="connsiteX1" fmla="*/ 1082040 w 7856220"/>
              <a:gd name="connsiteY1" fmla="*/ 2240280 h 3025315"/>
              <a:gd name="connsiteX2" fmla="*/ 1790700 w 7856220"/>
              <a:gd name="connsiteY2" fmla="*/ 1196340 h 3025315"/>
              <a:gd name="connsiteX3" fmla="*/ 3360420 w 7856220"/>
              <a:gd name="connsiteY3" fmla="*/ 1203960 h 3025315"/>
              <a:gd name="connsiteX4" fmla="*/ 3634740 w 7856220"/>
              <a:gd name="connsiteY4" fmla="*/ 0 h 3025315"/>
              <a:gd name="connsiteX5" fmla="*/ 4053840 w 7856220"/>
              <a:gd name="connsiteY5" fmla="*/ 1203960 h 3025315"/>
              <a:gd name="connsiteX6" fmla="*/ 4053840 w 7856220"/>
              <a:gd name="connsiteY6" fmla="*/ 1196340 h 3025315"/>
              <a:gd name="connsiteX7" fmla="*/ 7856220 w 7856220"/>
              <a:gd name="connsiteY7" fmla="*/ 1234440 h 3025315"/>
              <a:gd name="connsiteX0" fmla="*/ 0 w 7856220"/>
              <a:gd name="connsiteY0" fmla="*/ 3025140 h 3025315"/>
              <a:gd name="connsiteX1" fmla="*/ 1082040 w 7856220"/>
              <a:gd name="connsiteY1" fmla="*/ 2240280 h 3025315"/>
              <a:gd name="connsiteX2" fmla="*/ 1790700 w 7856220"/>
              <a:gd name="connsiteY2" fmla="*/ 1196340 h 3025315"/>
              <a:gd name="connsiteX3" fmla="*/ 3360420 w 7856220"/>
              <a:gd name="connsiteY3" fmla="*/ 1203960 h 3025315"/>
              <a:gd name="connsiteX4" fmla="*/ 3634740 w 7856220"/>
              <a:gd name="connsiteY4" fmla="*/ 0 h 3025315"/>
              <a:gd name="connsiteX5" fmla="*/ 4053840 w 7856220"/>
              <a:gd name="connsiteY5" fmla="*/ 1203960 h 3025315"/>
              <a:gd name="connsiteX6" fmla="*/ 4046220 w 7856220"/>
              <a:gd name="connsiteY6" fmla="*/ 1196340 h 3025315"/>
              <a:gd name="connsiteX7" fmla="*/ 7856220 w 7856220"/>
              <a:gd name="connsiteY7" fmla="*/ 1234440 h 3025315"/>
              <a:gd name="connsiteX0" fmla="*/ 0 w 7856220"/>
              <a:gd name="connsiteY0" fmla="*/ 3025140 h 3025315"/>
              <a:gd name="connsiteX1" fmla="*/ 1082040 w 7856220"/>
              <a:gd name="connsiteY1" fmla="*/ 2240280 h 3025315"/>
              <a:gd name="connsiteX2" fmla="*/ 1790700 w 7856220"/>
              <a:gd name="connsiteY2" fmla="*/ 1196340 h 3025315"/>
              <a:gd name="connsiteX3" fmla="*/ 3360420 w 7856220"/>
              <a:gd name="connsiteY3" fmla="*/ 1203960 h 3025315"/>
              <a:gd name="connsiteX4" fmla="*/ 3634740 w 7856220"/>
              <a:gd name="connsiteY4" fmla="*/ 0 h 3025315"/>
              <a:gd name="connsiteX5" fmla="*/ 4053840 w 7856220"/>
              <a:gd name="connsiteY5" fmla="*/ 1203960 h 3025315"/>
              <a:gd name="connsiteX6" fmla="*/ 4046220 w 7856220"/>
              <a:gd name="connsiteY6" fmla="*/ 1196340 h 3025315"/>
              <a:gd name="connsiteX7" fmla="*/ 7856220 w 7856220"/>
              <a:gd name="connsiteY7" fmla="*/ 1234440 h 3025315"/>
              <a:gd name="connsiteX0" fmla="*/ 0 w 7856220"/>
              <a:gd name="connsiteY0" fmla="*/ 3025140 h 3025315"/>
              <a:gd name="connsiteX1" fmla="*/ 1082040 w 7856220"/>
              <a:gd name="connsiteY1" fmla="*/ 2240280 h 3025315"/>
              <a:gd name="connsiteX2" fmla="*/ 1790700 w 7856220"/>
              <a:gd name="connsiteY2" fmla="*/ 1196340 h 3025315"/>
              <a:gd name="connsiteX3" fmla="*/ 3360420 w 7856220"/>
              <a:gd name="connsiteY3" fmla="*/ 1203960 h 3025315"/>
              <a:gd name="connsiteX4" fmla="*/ 3634740 w 7856220"/>
              <a:gd name="connsiteY4" fmla="*/ 0 h 3025315"/>
              <a:gd name="connsiteX5" fmla="*/ 4053840 w 7856220"/>
              <a:gd name="connsiteY5" fmla="*/ 1203960 h 3025315"/>
              <a:gd name="connsiteX6" fmla="*/ 5516880 w 7856220"/>
              <a:gd name="connsiteY6" fmla="*/ 1226820 h 3025315"/>
              <a:gd name="connsiteX7" fmla="*/ 7856220 w 7856220"/>
              <a:gd name="connsiteY7" fmla="*/ 1234440 h 3025315"/>
              <a:gd name="connsiteX0" fmla="*/ 0 w 7856220"/>
              <a:gd name="connsiteY0" fmla="*/ 3025140 h 3025315"/>
              <a:gd name="connsiteX1" fmla="*/ 1082040 w 7856220"/>
              <a:gd name="connsiteY1" fmla="*/ 2240280 h 3025315"/>
              <a:gd name="connsiteX2" fmla="*/ 1790700 w 7856220"/>
              <a:gd name="connsiteY2" fmla="*/ 1196340 h 3025315"/>
              <a:gd name="connsiteX3" fmla="*/ 3360420 w 7856220"/>
              <a:gd name="connsiteY3" fmla="*/ 1203960 h 3025315"/>
              <a:gd name="connsiteX4" fmla="*/ 3634740 w 7856220"/>
              <a:gd name="connsiteY4" fmla="*/ 0 h 3025315"/>
              <a:gd name="connsiteX5" fmla="*/ 4053840 w 7856220"/>
              <a:gd name="connsiteY5" fmla="*/ 1203960 h 3025315"/>
              <a:gd name="connsiteX6" fmla="*/ 5516880 w 7856220"/>
              <a:gd name="connsiteY6" fmla="*/ 1226820 h 3025315"/>
              <a:gd name="connsiteX7" fmla="*/ 7856220 w 7856220"/>
              <a:gd name="connsiteY7" fmla="*/ 1234440 h 3025315"/>
              <a:gd name="connsiteX0" fmla="*/ 0 w 7856220"/>
              <a:gd name="connsiteY0" fmla="*/ 3025140 h 3025315"/>
              <a:gd name="connsiteX1" fmla="*/ 1082040 w 7856220"/>
              <a:gd name="connsiteY1" fmla="*/ 2240280 h 3025315"/>
              <a:gd name="connsiteX2" fmla="*/ 1790700 w 7856220"/>
              <a:gd name="connsiteY2" fmla="*/ 1196340 h 3025315"/>
              <a:gd name="connsiteX3" fmla="*/ 3360420 w 7856220"/>
              <a:gd name="connsiteY3" fmla="*/ 1203960 h 3025315"/>
              <a:gd name="connsiteX4" fmla="*/ 3634740 w 7856220"/>
              <a:gd name="connsiteY4" fmla="*/ 0 h 3025315"/>
              <a:gd name="connsiteX5" fmla="*/ 4053840 w 7856220"/>
              <a:gd name="connsiteY5" fmla="*/ 1203960 h 3025315"/>
              <a:gd name="connsiteX6" fmla="*/ 5516880 w 7856220"/>
              <a:gd name="connsiteY6" fmla="*/ 1226820 h 3025315"/>
              <a:gd name="connsiteX7" fmla="*/ 7856220 w 7856220"/>
              <a:gd name="connsiteY7" fmla="*/ 1234440 h 3025315"/>
              <a:gd name="connsiteX0" fmla="*/ 0 w 7856220"/>
              <a:gd name="connsiteY0" fmla="*/ 3025140 h 3025315"/>
              <a:gd name="connsiteX1" fmla="*/ 1082040 w 7856220"/>
              <a:gd name="connsiteY1" fmla="*/ 2240280 h 3025315"/>
              <a:gd name="connsiteX2" fmla="*/ 1790700 w 7856220"/>
              <a:gd name="connsiteY2" fmla="*/ 1196340 h 3025315"/>
              <a:gd name="connsiteX3" fmla="*/ 3360420 w 7856220"/>
              <a:gd name="connsiteY3" fmla="*/ 1203960 h 3025315"/>
              <a:gd name="connsiteX4" fmla="*/ 3634740 w 7856220"/>
              <a:gd name="connsiteY4" fmla="*/ 0 h 3025315"/>
              <a:gd name="connsiteX5" fmla="*/ 4053840 w 7856220"/>
              <a:gd name="connsiteY5" fmla="*/ 1203960 h 3025315"/>
              <a:gd name="connsiteX6" fmla="*/ 6591300 w 7856220"/>
              <a:gd name="connsiteY6" fmla="*/ 1219200 h 3025315"/>
              <a:gd name="connsiteX7" fmla="*/ 7856220 w 7856220"/>
              <a:gd name="connsiteY7" fmla="*/ 1234440 h 3025315"/>
              <a:gd name="connsiteX0" fmla="*/ 0 w 7856220"/>
              <a:gd name="connsiteY0" fmla="*/ 3025140 h 3025315"/>
              <a:gd name="connsiteX1" fmla="*/ 1082040 w 7856220"/>
              <a:gd name="connsiteY1" fmla="*/ 2240280 h 3025315"/>
              <a:gd name="connsiteX2" fmla="*/ 1790700 w 7856220"/>
              <a:gd name="connsiteY2" fmla="*/ 1196340 h 3025315"/>
              <a:gd name="connsiteX3" fmla="*/ 3360420 w 7856220"/>
              <a:gd name="connsiteY3" fmla="*/ 1203960 h 3025315"/>
              <a:gd name="connsiteX4" fmla="*/ 3634740 w 7856220"/>
              <a:gd name="connsiteY4" fmla="*/ 0 h 3025315"/>
              <a:gd name="connsiteX5" fmla="*/ 4053840 w 7856220"/>
              <a:gd name="connsiteY5" fmla="*/ 1203960 h 3025315"/>
              <a:gd name="connsiteX6" fmla="*/ 6591300 w 7856220"/>
              <a:gd name="connsiteY6" fmla="*/ 1219200 h 3025315"/>
              <a:gd name="connsiteX7" fmla="*/ 7856220 w 7856220"/>
              <a:gd name="connsiteY7" fmla="*/ 1234440 h 3025315"/>
              <a:gd name="connsiteX0" fmla="*/ 0 w 7856220"/>
              <a:gd name="connsiteY0" fmla="*/ 3025140 h 3025315"/>
              <a:gd name="connsiteX1" fmla="*/ 1082040 w 7856220"/>
              <a:gd name="connsiteY1" fmla="*/ 2240280 h 3025315"/>
              <a:gd name="connsiteX2" fmla="*/ 1790700 w 7856220"/>
              <a:gd name="connsiteY2" fmla="*/ 1196340 h 3025315"/>
              <a:gd name="connsiteX3" fmla="*/ 3360420 w 7856220"/>
              <a:gd name="connsiteY3" fmla="*/ 1203960 h 3025315"/>
              <a:gd name="connsiteX4" fmla="*/ 3634740 w 7856220"/>
              <a:gd name="connsiteY4" fmla="*/ 0 h 3025315"/>
              <a:gd name="connsiteX5" fmla="*/ 4053840 w 7856220"/>
              <a:gd name="connsiteY5" fmla="*/ 1203960 h 3025315"/>
              <a:gd name="connsiteX6" fmla="*/ 6591300 w 7856220"/>
              <a:gd name="connsiteY6" fmla="*/ 1219200 h 3025315"/>
              <a:gd name="connsiteX7" fmla="*/ 6576060 w 7856220"/>
              <a:gd name="connsiteY7" fmla="*/ 1219200 h 3025315"/>
              <a:gd name="connsiteX8" fmla="*/ 7856220 w 7856220"/>
              <a:gd name="connsiteY8" fmla="*/ 1234440 h 3025315"/>
              <a:gd name="connsiteX0" fmla="*/ 0 w 7856220"/>
              <a:gd name="connsiteY0" fmla="*/ 3025140 h 3025315"/>
              <a:gd name="connsiteX1" fmla="*/ 1082040 w 7856220"/>
              <a:gd name="connsiteY1" fmla="*/ 2240280 h 3025315"/>
              <a:gd name="connsiteX2" fmla="*/ 1790700 w 7856220"/>
              <a:gd name="connsiteY2" fmla="*/ 1196340 h 3025315"/>
              <a:gd name="connsiteX3" fmla="*/ 3360420 w 7856220"/>
              <a:gd name="connsiteY3" fmla="*/ 1203960 h 3025315"/>
              <a:gd name="connsiteX4" fmla="*/ 3634740 w 7856220"/>
              <a:gd name="connsiteY4" fmla="*/ 0 h 3025315"/>
              <a:gd name="connsiteX5" fmla="*/ 4053840 w 7856220"/>
              <a:gd name="connsiteY5" fmla="*/ 1203960 h 3025315"/>
              <a:gd name="connsiteX6" fmla="*/ 6591300 w 7856220"/>
              <a:gd name="connsiteY6" fmla="*/ 1219200 h 3025315"/>
              <a:gd name="connsiteX7" fmla="*/ 6949440 w 7856220"/>
              <a:gd name="connsiteY7" fmla="*/ 594360 h 3025315"/>
              <a:gd name="connsiteX8" fmla="*/ 7856220 w 7856220"/>
              <a:gd name="connsiteY8" fmla="*/ 1234440 h 3025315"/>
              <a:gd name="connsiteX0" fmla="*/ 0 w 7856220"/>
              <a:gd name="connsiteY0" fmla="*/ 3025140 h 3025315"/>
              <a:gd name="connsiteX1" fmla="*/ 1082040 w 7856220"/>
              <a:gd name="connsiteY1" fmla="*/ 2240280 h 3025315"/>
              <a:gd name="connsiteX2" fmla="*/ 1790700 w 7856220"/>
              <a:gd name="connsiteY2" fmla="*/ 1196340 h 3025315"/>
              <a:gd name="connsiteX3" fmla="*/ 3360420 w 7856220"/>
              <a:gd name="connsiteY3" fmla="*/ 1203960 h 3025315"/>
              <a:gd name="connsiteX4" fmla="*/ 3634740 w 7856220"/>
              <a:gd name="connsiteY4" fmla="*/ 0 h 3025315"/>
              <a:gd name="connsiteX5" fmla="*/ 4053840 w 7856220"/>
              <a:gd name="connsiteY5" fmla="*/ 1203960 h 3025315"/>
              <a:gd name="connsiteX6" fmla="*/ 6591300 w 7856220"/>
              <a:gd name="connsiteY6" fmla="*/ 1219200 h 3025315"/>
              <a:gd name="connsiteX7" fmla="*/ 6949440 w 7856220"/>
              <a:gd name="connsiteY7" fmla="*/ 594360 h 3025315"/>
              <a:gd name="connsiteX8" fmla="*/ 7856220 w 7856220"/>
              <a:gd name="connsiteY8" fmla="*/ 1234440 h 3025315"/>
              <a:gd name="connsiteX0" fmla="*/ 0 w 7856220"/>
              <a:gd name="connsiteY0" fmla="*/ 3025140 h 3025315"/>
              <a:gd name="connsiteX1" fmla="*/ 1082040 w 7856220"/>
              <a:gd name="connsiteY1" fmla="*/ 2240280 h 3025315"/>
              <a:gd name="connsiteX2" fmla="*/ 1790700 w 7856220"/>
              <a:gd name="connsiteY2" fmla="*/ 1196340 h 3025315"/>
              <a:gd name="connsiteX3" fmla="*/ 3360420 w 7856220"/>
              <a:gd name="connsiteY3" fmla="*/ 1203960 h 3025315"/>
              <a:gd name="connsiteX4" fmla="*/ 3634740 w 7856220"/>
              <a:gd name="connsiteY4" fmla="*/ 0 h 3025315"/>
              <a:gd name="connsiteX5" fmla="*/ 4053840 w 7856220"/>
              <a:gd name="connsiteY5" fmla="*/ 1203960 h 3025315"/>
              <a:gd name="connsiteX6" fmla="*/ 6591300 w 7856220"/>
              <a:gd name="connsiteY6" fmla="*/ 1219200 h 3025315"/>
              <a:gd name="connsiteX7" fmla="*/ 6949440 w 7856220"/>
              <a:gd name="connsiteY7" fmla="*/ 594360 h 3025315"/>
              <a:gd name="connsiteX8" fmla="*/ 7856220 w 7856220"/>
              <a:gd name="connsiteY8" fmla="*/ 1234440 h 3025315"/>
              <a:gd name="connsiteX0" fmla="*/ 0 w 7856220"/>
              <a:gd name="connsiteY0" fmla="*/ 3025140 h 3025315"/>
              <a:gd name="connsiteX1" fmla="*/ 1082040 w 7856220"/>
              <a:gd name="connsiteY1" fmla="*/ 2240280 h 3025315"/>
              <a:gd name="connsiteX2" fmla="*/ 1790700 w 7856220"/>
              <a:gd name="connsiteY2" fmla="*/ 1196340 h 3025315"/>
              <a:gd name="connsiteX3" fmla="*/ 3360420 w 7856220"/>
              <a:gd name="connsiteY3" fmla="*/ 1203960 h 3025315"/>
              <a:gd name="connsiteX4" fmla="*/ 3634740 w 7856220"/>
              <a:gd name="connsiteY4" fmla="*/ 0 h 3025315"/>
              <a:gd name="connsiteX5" fmla="*/ 4053840 w 7856220"/>
              <a:gd name="connsiteY5" fmla="*/ 1203960 h 3025315"/>
              <a:gd name="connsiteX6" fmla="*/ 6591300 w 7856220"/>
              <a:gd name="connsiteY6" fmla="*/ 1219200 h 3025315"/>
              <a:gd name="connsiteX7" fmla="*/ 6949440 w 7856220"/>
              <a:gd name="connsiteY7" fmla="*/ 594360 h 3025315"/>
              <a:gd name="connsiteX8" fmla="*/ 7856220 w 7856220"/>
              <a:gd name="connsiteY8" fmla="*/ 1234440 h 3025315"/>
              <a:gd name="connsiteX0" fmla="*/ 0 w 7856220"/>
              <a:gd name="connsiteY0" fmla="*/ 3025140 h 3025315"/>
              <a:gd name="connsiteX1" fmla="*/ 1082040 w 7856220"/>
              <a:gd name="connsiteY1" fmla="*/ 2240280 h 3025315"/>
              <a:gd name="connsiteX2" fmla="*/ 1790700 w 7856220"/>
              <a:gd name="connsiteY2" fmla="*/ 1196340 h 3025315"/>
              <a:gd name="connsiteX3" fmla="*/ 3360420 w 7856220"/>
              <a:gd name="connsiteY3" fmla="*/ 1203960 h 3025315"/>
              <a:gd name="connsiteX4" fmla="*/ 3634740 w 7856220"/>
              <a:gd name="connsiteY4" fmla="*/ 0 h 3025315"/>
              <a:gd name="connsiteX5" fmla="*/ 4053840 w 7856220"/>
              <a:gd name="connsiteY5" fmla="*/ 1203960 h 3025315"/>
              <a:gd name="connsiteX6" fmla="*/ 6591300 w 7856220"/>
              <a:gd name="connsiteY6" fmla="*/ 1219200 h 3025315"/>
              <a:gd name="connsiteX7" fmla="*/ 6949440 w 7856220"/>
              <a:gd name="connsiteY7" fmla="*/ 594360 h 3025315"/>
              <a:gd name="connsiteX8" fmla="*/ 7856220 w 7856220"/>
              <a:gd name="connsiteY8" fmla="*/ 1234440 h 3025315"/>
              <a:gd name="connsiteX0" fmla="*/ 0 w 7856220"/>
              <a:gd name="connsiteY0" fmla="*/ 3025140 h 3025315"/>
              <a:gd name="connsiteX1" fmla="*/ 1082040 w 7856220"/>
              <a:gd name="connsiteY1" fmla="*/ 2240280 h 3025315"/>
              <a:gd name="connsiteX2" fmla="*/ 1790700 w 7856220"/>
              <a:gd name="connsiteY2" fmla="*/ 1196340 h 3025315"/>
              <a:gd name="connsiteX3" fmla="*/ 3360420 w 7856220"/>
              <a:gd name="connsiteY3" fmla="*/ 1203960 h 3025315"/>
              <a:gd name="connsiteX4" fmla="*/ 3634740 w 7856220"/>
              <a:gd name="connsiteY4" fmla="*/ 0 h 3025315"/>
              <a:gd name="connsiteX5" fmla="*/ 4053840 w 7856220"/>
              <a:gd name="connsiteY5" fmla="*/ 1203960 h 3025315"/>
              <a:gd name="connsiteX6" fmla="*/ 6591300 w 7856220"/>
              <a:gd name="connsiteY6" fmla="*/ 1219200 h 3025315"/>
              <a:gd name="connsiteX7" fmla="*/ 6949440 w 7856220"/>
              <a:gd name="connsiteY7" fmla="*/ 594360 h 3025315"/>
              <a:gd name="connsiteX8" fmla="*/ 7856220 w 7856220"/>
              <a:gd name="connsiteY8" fmla="*/ 1234440 h 3025315"/>
              <a:gd name="connsiteX0" fmla="*/ 0 w 7856220"/>
              <a:gd name="connsiteY0" fmla="*/ 3025140 h 3025313"/>
              <a:gd name="connsiteX1" fmla="*/ 1082040 w 7856220"/>
              <a:gd name="connsiteY1" fmla="*/ 2240280 h 3025313"/>
              <a:gd name="connsiteX2" fmla="*/ 1775460 w 7856220"/>
              <a:gd name="connsiteY2" fmla="*/ 1226820 h 3025313"/>
              <a:gd name="connsiteX3" fmla="*/ 3360420 w 7856220"/>
              <a:gd name="connsiteY3" fmla="*/ 1203960 h 3025313"/>
              <a:gd name="connsiteX4" fmla="*/ 3634740 w 7856220"/>
              <a:gd name="connsiteY4" fmla="*/ 0 h 3025313"/>
              <a:gd name="connsiteX5" fmla="*/ 4053840 w 7856220"/>
              <a:gd name="connsiteY5" fmla="*/ 1203960 h 3025313"/>
              <a:gd name="connsiteX6" fmla="*/ 6591300 w 7856220"/>
              <a:gd name="connsiteY6" fmla="*/ 1219200 h 3025313"/>
              <a:gd name="connsiteX7" fmla="*/ 6949440 w 7856220"/>
              <a:gd name="connsiteY7" fmla="*/ 594360 h 3025313"/>
              <a:gd name="connsiteX8" fmla="*/ 7856220 w 7856220"/>
              <a:gd name="connsiteY8" fmla="*/ 1234440 h 3025313"/>
              <a:gd name="connsiteX0" fmla="*/ 0 w 7856220"/>
              <a:gd name="connsiteY0" fmla="*/ 3025140 h 3025313"/>
              <a:gd name="connsiteX1" fmla="*/ 1082040 w 7856220"/>
              <a:gd name="connsiteY1" fmla="*/ 2240280 h 3025313"/>
              <a:gd name="connsiteX2" fmla="*/ 1775460 w 7856220"/>
              <a:gd name="connsiteY2" fmla="*/ 1226820 h 3025313"/>
              <a:gd name="connsiteX3" fmla="*/ 3360420 w 7856220"/>
              <a:gd name="connsiteY3" fmla="*/ 1203960 h 3025313"/>
              <a:gd name="connsiteX4" fmla="*/ 3634740 w 7856220"/>
              <a:gd name="connsiteY4" fmla="*/ 0 h 3025313"/>
              <a:gd name="connsiteX5" fmla="*/ 4053840 w 7856220"/>
              <a:gd name="connsiteY5" fmla="*/ 1203960 h 3025313"/>
              <a:gd name="connsiteX6" fmla="*/ 6591300 w 7856220"/>
              <a:gd name="connsiteY6" fmla="*/ 1219200 h 3025313"/>
              <a:gd name="connsiteX7" fmla="*/ 6949440 w 7856220"/>
              <a:gd name="connsiteY7" fmla="*/ 594360 h 3025313"/>
              <a:gd name="connsiteX8" fmla="*/ 7856220 w 7856220"/>
              <a:gd name="connsiteY8" fmla="*/ 1234440 h 3025313"/>
              <a:gd name="connsiteX0" fmla="*/ 0 w 7856220"/>
              <a:gd name="connsiteY0" fmla="*/ 3025140 h 3025313"/>
              <a:gd name="connsiteX1" fmla="*/ 1082040 w 7856220"/>
              <a:gd name="connsiteY1" fmla="*/ 2240280 h 3025313"/>
              <a:gd name="connsiteX2" fmla="*/ 1775460 w 7856220"/>
              <a:gd name="connsiteY2" fmla="*/ 1226820 h 3025313"/>
              <a:gd name="connsiteX3" fmla="*/ 3360420 w 7856220"/>
              <a:gd name="connsiteY3" fmla="*/ 1203960 h 3025313"/>
              <a:gd name="connsiteX4" fmla="*/ 3634740 w 7856220"/>
              <a:gd name="connsiteY4" fmla="*/ 0 h 3025313"/>
              <a:gd name="connsiteX5" fmla="*/ 4053840 w 7856220"/>
              <a:gd name="connsiteY5" fmla="*/ 1203960 h 3025313"/>
              <a:gd name="connsiteX6" fmla="*/ 6591300 w 7856220"/>
              <a:gd name="connsiteY6" fmla="*/ 1219200 h 3025313"/>
              <a:gd name="connsiteX7" fmla="*/ 6949440 w 7856220"/>
              <a:gd name="connsiteY7" fmla="*/ 594360 h 3025313"/>
              <a:gd name="connsiteX8" fmla="*/ 7856220 w 7856220"/>
              <a:gd name="connsiteY8" fmla="*/ 1234440 h 302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6220" h="3025313">
                <a:moveTo>
                  <a:pt x="0" y="3025140"/>
                </a:moveTo>
                <a:cubicBezTo>
                  <a:pt x="329565" y="3035935"/>
                  <a:pt x="786130" y="2540000"/>
                  <a:pt x="1082040" y="2240280"/>
                </a:cubicBezTo>
                <a:cubicBezTo>
                  <a:pt x="1377950" y="1940560"/>
                  <a:pt x="1289050" y="1231900"/>
                  <a:pt x="1775460" y="1226820"/>
                </a:cubicBezTo>
                <a:lnTo>
                  <a:pt x="3360420" y="1203960"/>
                </a:lnTo>
                <a:cubicBezTo>
                  <a:pt x="3730320" y="1172215"/>
                  <a:pt x="3519170" y="0"/>
                  <a:pt x="3634740" y="0"/>
                </a:cubicBezTo>
                <a:cubicBezTo>
                  <a:pt x="3750310" y="0"/>
                  <a:pt x="3751580" y="1168400"/>
                  <a:pt x="4053840" y="1203960"/>
                </a:cubicBezTo>
                <a:cubicBezTo>
                  <a:pt x="4356100" y="1239520"/>
                  <a:pt x="6170930" y="1216660"/>
                  <a:pt x="6591300" y="1219200"/>
                </a:cubicBezTo>
                <a:cubicBezTo>
                  <a:pt x="7011670" y="1221740"/>
                  <a:pt x="6875780" y="591820"/>
                  <a:pt x="6949440" y="594360"/>
                </a:cubicBezTo>
                <a:cubicBezTo>
                  <a:pt x="7106920" y="601980"/>
                  <a:pt x="6662420" y="1211580"/>
                  <a:pt x="7856220" y="12344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3" name="TextBox 32"/>
          <p:cNvSpPr txBox="1"/>
          <p:nvPr/>
        </p:nvSpPr>
        <p:spPr>
          <a:xfrm>
            <a:off x="2277976" y="3132538"/>
            <a:ext cx="1771319" cy="369332"/>
          </a:xfrm>
          <a:prstGeom prst="rect">
            <a:avLst/>
          </a:prstGeom>
          <a:noFill/>
        </p:spPr>
        <p:txBody>
          <a:bodyPr wrap="none" rtlCol="0">
            <a:spAutoFit/>
          </a:bodyPr>
          <a:lstStyle/>
          <a:p>
            <a:r>
              <a:rPr lang="en-US" dirty="0" smtClean="0"/>
              <a:t>Terminal velocity</a:t>
            </a:r>
            <a:endParaRPr lang="en-US" dirty="0"/>
          </a:p>
        </p:txBody>
      </p:sp>
      <p:sp>
        <p:nvSpPr>
          <p:cNvPr id="35" name="TextBox 34"/>
          <p:cNvSpPr txBox="1"/>
          <p:nvPr/>
        </p:nvSpPr>
        <p:spPr>
          <a:xfrm>
            <a:off x="4445211" y="2003319"/>
            <a:ext cx="2041200" cy="369332"/>
          </a:xfrm>
          <a:prstGeom prst="rect">
            <a:avLst/>
          </a:prstGeom>
          <a:noFill/>
        </p:spPr>
        <p:txBody>
          <a:bodyPr wrap="none" rtlCol="0">
            <a:spAutoFit/>
          </a:bodyPr>
          <a:lstStyle/>
          <a:p>
            <a:r>
              <a:rPr lang="en-US" dirty="0" smtClean="0"/>
              <a:t>Release’s parachute</a:t>
            </a:r>
            <a:endParaRPr lang="en-US" dirty="0"/>
          </a:p>
        </p:txBody>
      </p:sp>
      <mc:AlternateContent xmlns:mc="http://schemas.openxmlformats.org/markup-compatibility/2006" xmlns:a14="http://schemas.microsoft.com/office/drawing/2010/main">
        <mc:Choice Requires="a14">
          <p:sp>
            <p:nvSpPr>
              <p:cNvPr id="37" name="TextBox 36"/>
              <p:cNvSpPr txBox="1"/>
              <p:nvPr/>
            </p:nvSpPr>
            <p:spPr>
              <a:xfrm>
                <a:off x="1148445" y="5209616"/>
                <a:ext cx="967765" cy="5666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−9.8</m:t>
                      </m:r>
                      <m:f>
                        <m:fPr>
                          <m:ctrlPr>
                            <a:rPr lang="en-US" b="0" i="1" smtClean="0">
                              <a:latin typeface="Cambria Math" panose="02040503050406030204" pitchFamily="18" charset="0"/>
                            </a:rPr>
                          </m:ctrlPr>
                        </m:fPr>
                        <m:num>
                          <m:r>
                            <m:rPr>
                              <m:nor/>
                            </m:rPr>
                            <a:rPr lang="en-US" b="0" i="0" smtClean="0">
                              <a:latin typeface="Cambria Math"/>
                            </a:rPr>
                            <m:t>m</m:t>
                          </m:r>
                        </m:num>
                        <m:den>
                          <m:sSup>
                            <m:sSupPr>
                              <m:ctrlPr>
                                <a:rPr lang="en-US" b="0" i="1" smtClean="0">
                                  <a:latin typeface="Cambria Math" panose="02040503050406030204" pitchFamily="18" charset="0"/>
                                </a:rPr>
                              </m:ctrlPr>
                            </m:sSupPr>
                            <m:e>
                              <m:r>
                                <m:rPr>
                                  <m:nor/>
                                </m:rPr>
                                <a:rPr lang="en-US" b="0" i="0" smtClean="0">
                                  <a:latin typeface="Cambria Math"/>
                                </a:rPr>
                                <m:t>s</m:t>
                              </m:r>
                            </m:e>
                            <m:sup>
                              <m:r>
                                <a:rPr lang="en-US" b="0" i="1" smtClean="0">
                                  <a:latin typeface="Cambria Math"/>
                                </a:rPr>
                                <m:t>2</m:t>
                              </m:r>
                            </m:sup>
                          </m:sSup>
                        </m:den>
                      </m:f>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1148445" y="5209616"/>
                <a:ext cx="967765" cy="566630"/>
              </a:xfrm>
              <a:prstGeom prst="rect">
                <a:avLst/>
              </a:prstGeom>
              <a:blipFill rotWithShape="1">
                <a:blip r:embed="rId2"/>
                <a:stretch>
                  <a:fillRect/>
                </a:stretch>
              </a:blipFill>
            </p:spPr>
            <p:txBody>
              <a:bodyPr/>
              <a:lstStyle/>
              <a:p>
                <a:r>
                  <a:rPr lang="en-US">
                    <a:noFill/>
                  </a:rPr>
                  <a:t> </a:t>
                </a:r>
              </a:p>
            </p:txBody>
          </p:sp>
        </mc:Fallback>
      </mc:AlternateContent>
      <p:sp>
        <p:nvSpPr>
          <p:cNvPr id="40" name="TextBox 39"/>
          <p:cNvSpPr txBox="1"/>
          <p:nvPr/>
        </p:nvSpPr>
        <p:spPr>
          <a:xfrm>
            <a:off x="7706563" y="2373774"/>
            <a:ext cx="681597" cy="369332"/>
          </a:xfrm>
          <a:prstGeom prst="rect">
            <a:avLst/>
          </a:prstGeom>
          <a:noFill/>
        </p:spPr>
        <p:txBody>
          <a:bodyPr wrap="none" rtlCol="0">
            <a:spAutoFit/>
          </a:bodyPr>
          <a:lstStyle/>
          <a:p>
            <a:r>
              <a:rPr lang="en-US" dirty="0" smtClean="0"/>
              <a:t>lands</a:t>
            </a:r>
            <a:endParaRPr lang="en-US" dirty="0"/>
          </a:p>
        </p:txBody>
      </p:sp>
      <p:cxnSp>
        <p:nvCxnSpPr>
          <p:cNvPr id="38" name="Straight Connector 37"/>
          <p:cNvCxnSpPr/>
          <p:nvPr/>
        </p:nvCxnSpPr>
        <p:spPr>
          <a:xfrm flipH="1" flipV="1">
            <a:off x="7696200" y="2187985"/>
            <a:ext cx="5487" cy="2414234"/>
          </a:xfrm>
          <a:prstGeom prst="line">
            <a:avLst/>
          </a:prstGeom>
          <a:ln w="12700">
            <a:solidFill>
              <a:srgbClr val="C00000">
                <a:alpha val="56000"/>
              </a:srgbClr>
            </a:solidFill>
            <a:prstDash val="sysDash"/>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762001" y="3678795"/>
            <a:ext cx="7894320" cy="1590453"/>
          </a:xfrm>
          <a:custGeom>
            <a:avLst/>
            <a:gdLst>
              <a:gd name="connsiteX0" fmla="*/ 0 w 7018020"/>
              <a:gd name="connsiteY0" fmla="*/ 0 h 1222122"/>
              <a:gd name="connsiteX1" fmla="*/ 1005840 w 7018020"/>
              <a:gd name="connsiteY1" fmla="*/ 1028700 h 1222122"/>
              <a:gd name="connsiteX2" fmla="*/ 2887980 w 7018020"/>
              <a:gd name="connsiteY2" fmla="*/ 1211580 h 1222122"/>
              <a:gd name="connsiteX3" fmla="*/ 3322320 w 7018020"/>
              <a:gd name="connsiteY3" fmla="*/ 876300 h 1222122"/>
              <a:gd name="connsiteX4" fmla="*/ 3436620 w 7018020"/>
              <a:gd name="connsiteY4" fmla="*/ 441960 h 1222122"/>
              <a:gd name="connsiteX5" fmla="*/ 7018020 w 7018020"/>
              <a:gd name="connsiteY5" fmla="*/ 381000 h 1222122"/>
              <a:gd name="connsiteX0" fmla="*/ 0 w 7018020"/>
              <a:gd name="connsiteY0" fmla="*/ 0 h 1222122"/>
              <a:gd name="connsiteX1" fmla="*/ 1005840 w 7018020"/>
              <a:gd name="connsiteY1" fmla="*/ 1028700 h 1222122"/>
              <a:gd name="connsiteX2" fmla="*/ 2887980 w 7018020"/>
              <a:gd name="connsiteY2" fmla="*/ 1211580 h 1222122"/>
              <a:gd name="connsiteX3" fmla="*/ 3322320 w 7018020"/>
              <a:gd name="connsiteY3" fmla="*/ 876300 h 1222122"/>
              <a:gd name="connsiteX4" fmla="*/ 3436620 w 7018020"/>
              <a:gd name="connsiteY4" fmla="*/ 441960 h 1222122"/>
              <a:gd name="connsiteX5" fmla="*/ 7018020 w 7018020"/>
              <a:gd name="connsiteY5" fmla="*/ 381000 h 1222122"/>
              <a:gd name="connsiteX0" fmla="*/ 0 w 7018020"/>
              <a:gd name="connsiteY0" fmla="*/ 0 h 1222122"/>
              <a:gd name="connsiteX1" fmla="*/ 1005840 w 7018020"/>
              <a:gd name="connsiteY1" fmla="*/ 1028700 h 1222122"/>
              <a:gd name="connsiteX2" fmla="*/ 2887980 w 7018020"/>
              <a:gd name="connsiteY2" fmla="*/ 1211580 h 1222122"/>
              <a:gd name="connsiteX3" fmla="*/ 3322320 w 7018020"/>
              <a:gd name="connsiteY3" fmla="*/ 876300 h 1222122"/>
              <a:gd name="connsiteX4" fmla="*/ 3436620 w 7018020"/>
              <a:gd name="connsiteY4" fmla="*/ 441960 h 1222122"/>
              <a:gd name="connsiteX5" fmla="*/ 7018020 w 7018020"/>
              <a:gd name="connsiteY5" fmla="*/ 381000 h 1222122"/>
              <a:gd name="connsiteX0" fmla="*/ 0 w 7018020"/>
              <a:gd name="connsiteY0" fmla="*/ 0 h 1222122"/>
              <a:gd name="connsiteX1" fmla="*/ 1005840 w 7018020"/>
              <a:gd name="connsiteY1" fmla="*/ 1028700 h 1222122"/>
              <a:gd name="connsiteX2" fmla="*/ 2887980 w 7018020"/>
              <a:gd name="connsiteY2" fmla="*/ 1211580 h 1222122"/>
              <a:gd name="connsiteX3" fmla="*/ 3322320 w 7018020"/>
              <a:gd name="connsiteY3" fmla="*/ 876300 h 1222122"/>
              <a:gd name="connsiteX4" fmla="*/ 3436620 w 7018020"/>
              <a:gd name="connsiteY4" fmla="*/ 441960 h 1222122"/>
              <a:gd name="connsiteX5" fmla="*/ 7018020 w 7018020"/>
              <a:gd name="connsiteY5" fmla="*/ 381000 h 1222122"/>
              <a:gd name="connsiteX0" fmla="*/ 0 w 7018020"/>
              <a:gd name="connsiteY0" fmla="*/ 0 h 1212954"/>
              <a:gd name="connsiteX1" fmla="*/ 1005840 w 7018020"/>
              <a:gd name="connsiteY1" fmla="*/ 1028700 h 1212954"/>
              <a:gd name="connsiteX2" fmla="*/ 2887980 w 7018020"/>
              <a:gd name="connsiteY2" fmla="*/ 1211580 h 1212954"/>
              <a:gd name="connsiteX3" fmla="*/ 3322320 w 7018020"/>
              <a:gd name="connsiteY3" fmla="*/ 876300 h 1212954"/>
              <a:gd name="connsiteX4" fmla="*/ 3436620 w 7018020"/>
              <a:gd name="connsiteY4" fmla="*/ 441960 h 1212954"/>
              <a:gd name="connsiteX5" fmla="*/ 7018020 w 7018020"/>
              <a:gd name="connsiteY5" fmla="*/ 381000 h 1212954"/>
              <a:gd name="connsiteX0" fmla="*/ 0 w 7018020"/>
              <a:gd name="connsiteY0" fmla="*/ 0 h 1225336"/>
              <a:gd name="connsiteX1" fmla="*/ 1005840 w 7018020"/>
              <a:gd name="connsiteY1" fmla="*/ 1028700 h 1225336"/>
              <a:gd name="connsiteX2" fmla="*/ 2887980 w 7018020"/>
              <a:gd name="connsiteY2" fmla="*/ 1211580 h 1225336"/>
              <a:gd name="connsiteX3" fmla="*/ 3368040 w 7018020"/>
              <a:gd name="connsiteY3" fmla="*/ 830580 h 1225336"/>
              <a:gd name="connsiteX4" fmla="*/ 3436620 w 7018020"/>
              <a:gd name="connsiteY4" fmla="*/ 441960 h 1225336"/>
              <a:gd name="connsiteX5" fmla="*/ 7018020 w 7018020"/>
              <a:gd name="connsiteY5" fmla="*/ 381000 h 1225336"/>
              <a:gd name="connsiteX0" fmla="*/ 0 w 7018020"/>
              <a:gd name="connsiteY0" fmla="*/ 0 h 1225336"/>
              <a:gd name="connsiteX1" fmla="*/ 1005840 w 7018020"/>
              <a:gd name="connsiteY1" fmla="*/ 1028700 h 1225336"/>
              <a:gd name="connsiteX2" fmla="*/ 2887980 w 7018020"/>
              <a:gd name="connsiteY2" fmla="*/ 1211580 h 1225336"/>
              <a:gd name="connsiteX3" fmla="*/ 3368040 w 7018020"/>
              <a:gd name="connsiteY3" fmla="*/ 830580 h 1225336"/>
              <a:gd name="connsiteX4" fmla="*/ 3436620 w 7018020"/>
              <a:gd name="connsiteY4" fmla="*/ 441960 h 1225336"/>
              <a:gd name="connsiteX5" fmla="*/ 7018020 w 7018020"/>
              <a:gd name="connsiteY5" fmla="*/ 381000 h 1225336"/>
              <a:gd name="connsiteX0" fmla="*/ 0 w 7018020"/>
              <a:gd name="connsiteY0" fmla="*/ 0 h 1225336"/>
              <a:gd name="connsiteX1" fmla="*/ 1005840 w 7018020"/>
              <a:gd name="connsiteY1" fmla="*/ 1028700 h 1225336"/>
              <a:gd name="connsiteX2" fmla="*/ 2887980 w 7018020"/>
              <a:gd name="connsiteY2" fmla="*/ 1211580 h 1225336"/>
              <a:gd name="connsiteX3" fmla="*/ 3368040 w 7018020"/>
              <a:gd name="connsiteY3" fmla="*/ 830580 h 1225336"/>
              <a:gd name="connsiteX4" fmla="*/ 3436620 w 7018020"/>
              <a:gd name="connsiteY4" fmla="*/ 441960 h 1225336"/>
              <a:gd name="connsiteX5" fmla="*/ 7018020 w 7018020"/>
              <a:gd name="connsiteY5" fmla="*/ 381000 h 1225336"/>
              <a:gd name="connsiteX0" fmla="*/ 0 w 7018020"/>
              <a:gd name="connsiteY0" fmla="*/ 0 h 1218064"/>
              <a:gd name="connsiteX1" fmla="*/ 1005840 w 7018020"/>
              <a:gd name="connsiteY1" fmla="*/ 1028700 h 1218064"/>
              <a:gd name="connsiteX2" fmla="*/ 2887980 w 7018020"/>
              <a:gd name="connsiteY2" fmla="*/ 1211580 h 1218064"/>
              <a:gd name="connsiteX3" fmla="*/ 3368040 w 7018020"/>
              <a:gd name="connsiteY3" fmla="*/ 830580 h 1218064"/>
              <a:gd name="connsiteX4" fmla="*/ 3436620 w 7018020"/>
              <a:gd name="connsiteY4" fmla="*/ 441960 h 1218064"/>
              <a:gd name="connsiteX5" fmla="*/ 7018020 w 7018020"/>
              <a:gd name="connsiteY5" fmla="*/ 381000 h 1218064"/>
              <a:gd name="connsiteX0" fmla="*/ 0 w 7018020"/>
              <a:gd name="connsiteY0" fmla="*/ 0 h 1214153"/>
              <a:gd name="connsiteX1" fmla="*/ 1005840 w 7018020"/>
              <a:gd name="connsiteY1" fmla="*/ 1028700 h 1214153"/>
              <a:gd name="connsiteX2" fmla="*/ 2887980 w 7018020"/>
              <a:gd name="connsiteY2" fmla="*/ 1211580 h 1214153"/>
              <a:gd name="connsiteX3" fmla="*/ 3368040 w 7018020"/>
              <a:gd name="connsiteY3" fmla="*/ 830580 h 1214153"/>
              <a:gd name="connsiteX4" fmla="*/ 3436620 w 7018020"/>
              <a:gd name="connsiteY4" fmla="*/ 441960 h 1214153"/>
              <a:gd name="connsiteX5" fmla="*/ 7018020 w 7018020"/>
              <a:gd name="connsiteY5" fmla="*/ 381000 h 1214153"/>
              <a:gd name="connsiteX0" fmla="*/ 0 w 7018020"/>
              <a:gd name="connsiteY0" fmla="*/ 0 h 1237984"/>
              <a:gd name="connsiteX1" fmla="*/ 1226820 w 7018020"/>
              <a:gd name="connsiteY1" fmla="*/ 1110002 h 1237984"/>
              <a:gd name="connsiteX2" fmla="*/ 2887980 w 7018020"/>
              <a:gd name="connsiteY2" fmla="*/ 1211580 h 1237984"/>
              <a:gd name="connsiteX3" fmla="*/ 3368040 w 7018020"/>
              <a:gd name="connsiteY3" fmla="*/ 830580 h 1237984"/>
              <a:gd name="connsiteX4" fmla="*/ 3436620 w 7018020"/>
              <a:gd name="connsiteY4" fmla="*/ 441960 h 1237984"/>
              <a:gd name="connsiteX5" fmla="*/ 7018020 w 7018020"/>
              <a:gd name="connsiteY5" fmla="*/ 381000 h 1237984"/>
              <a:gd name="connsiteX0" fmla="*/ 0 w 7018020"/>
              <a:gd name="connsiteY0" fmla="*/ 0 h 1222554"/>
              <a:gd name="connsiteX1" fmla="*/ 1226820 w 7018020"/>
              <a:gd name="connsiteY1" fmla="*/ 1110002 h 1222554"/>
              <a:gd name="connsiteX2" fmla="*/ 2887980 w 7018020"/>
              <a:gd name="connsiteY2" fmla="*/ 1211580 h 1222554"/>
              <a:gd name="connsiteX3" fmla="*/ 3368040 w 7018020"/>
              <a:gd name="connsiteY3" fmla="*/ 830580 h 1222554"/>
              <a:gd name="connsiteX4" fmla="*/ 3436620 w 7018020"/>
              <a:gd name="connsiteY4" fmla="*/ 441960 h 1222554"/>
              <a:gd name="connsiteX5" fmla="*/ 7018020 w 7018020"/>
              <a:gd name="connsiteY5" fmla="*/ 381000 h 1222554"/>
              <a:gd name="connsiteX0" fmla="*/ 0 w 7018020"/>
              <a:gd name="connsiteY0" fmla="*/ 0 h 1226020"/>
              <a:gd name="connsiteX1" fmla="*/ 1280160 w 7018020"/>
              <a:gd name="connsiteY1" fmla="*/ 1133231 h 1226020"/>
              <a:gd name="connsiteX2" fmla="*/ 2887980 w 7018020"/>
              <a:gd name="connsiteY2" fmla="*/ 1211580 h 1226020"/>
              <a:gd name="connsiteX3" fmla="*/ 3368040 w 7018020"/>
              <a:gd name="connsiteY3" fmla="*/ 830580 h 1226020"/>
              <a:gd name="connsiteX4" fmla="*/ 3436620 w 7018020"/>
              <a:gd name="connsiteY4" fmla="*/ 441960 h 1226020"/>
              <a:gd name="connsiteX5" fmla="*/ 7018020 w 7018020"/>
              <a:gd name="connsiteY5" fmla="*/ 381000 h 1226020"/>
              <a:gd name="connsiteX0" fmla="*/ 0 w 7018020"/>
              <a:gd name="connsiteY0" fmla="*/ 0 h 1269223"/>
              <a:gd name="connsiteX1" fmla="*/ 1280160 w 7018020"/>
              <a:gd name="connsiteY1" fmla="*/ 1133231 h 1269223"/>
              <a:gd name="connsiteX2" fmla="*/ 2887980 w 7018020"/>
              <a:gd name="connsiteY2" fmla="*/ 1211580 h 1269223"/>
              <a:gd name="connsiteX3" fmla="*/ 3368040 w 7018020"/>
              <a:gd name="connsiteY3" fmla="*/ 830580 h 1269223"/>
              <a:gd name="connsiteX4" fmla="*/ 3436620 w 7018020"/>
              <a:gd name="connsiteY4" fmla="*/ 441960 h 1269223"/>
              <a:gd name="connsiteX5" fmla="*/ 7018020 w 7018020"/>
              <a:gd name="connsiteY5" fmla="*/ 381000 h 1269223"/>
              <a:gd name="connsiteX0" fmla="*/ 0 w 7018020"/>
              <a:gd name="connsiteY0" fmla="*/ 0 h 1229272"/>
              <a:gd name="connsiteX1" fmla="*/ 1112520 w 7018020"/>
              <a:gd name="connsiteY1" fmla="*/ 1040315 h 1229272"/>
              <a:gd name="connsiteX2" fmla="*/ 2887980 w 7018020"/>
              <a:gd name="connsiteY2" fmla="*/ 1211580 h 1229272"/>
              <a:gd name="connsiteX3" fmla="*/ 3368040 w 7018020"/>
              <a:gd name="connsiteY3" fmla="*/ 830580 h 1229272"/>
              <a:gd name="connsiteX4" fmla="*/ 3436620 w 7018020"/>
              <a:gd name="connsiteY4" fmla="*/ 441960 h 1229272"/>
              <a:gd name="connsiteX5" fmla="*/ 7018020 w 7018020"/>
              <a:gd name="connsiteY5" fmla="*/ 381000 h 1229272"/>
              <a:gd name="connsiteX0" fmla="*/ 0 w 7018020"/>
              <a:gd name="connsiteY0" fmla="*/ 0 h 1216491"/>
              <a:gd name="connsiteX1" fmla="*/ 1036320 w 7018020"/>
              <a:gd name="connsiteY1" fmla="*/ 970628 h 1216491"/>
              <a:gd name="connsiteX2" fmla="*/ 2887980 w 7018020"/>
              <a:gd name="connsiteY2" fmla="*/ 1211580 h 1216491"/>
              <a:gd name="connsiteX3" fmla="*/ 3368040 w 7018020"/>
              <a:gd name="connsiteY3" fmla="*/ 830580 h 1216491"/>
              <a:gd name="connsiteX4" fmla="*/ 3436620 w 7018020"/>
              <a:gd name="connsiteY4" fmla="*/ 441960 h 1216491"/>
              <a:gd name="connsiteX5" fmla="*/ 7018020 w 7018020"/>
              <a:gd name="connsiteY5" fmla="*/ 381000 h 1216491"/>
              <a:gd name="connsiteX0" fmla="*/ 0 w 7283308"/>
              <a:gd name="connsiteY0" fmla="*/ 0 h 1216491"/>
              <a:gd name="connsiteX1" fmla="*/ 1036320 w 7283308"/>
              <a:gd name="connsiteY1" fmla="*/ 970628 h 1216491"/>
              <a:gd name="connsiteX2" fmla="*/ 2887980 w 7283308"/>
              <a:gd name="connsiteY2" fmla="*/ 1211580 h 1216491"/>
              <a:gd name="connsiteX3" fmla="*/ 3368040 w 7283308"/>
              <a:gd name="connsiteY3" fmla="*/ 830580 h 1216491"/>
              <a:gd name="connsiteX4" fmla="*/ 3436620 w 7283308"/>
              <a:gd name="connsiteY4" fmla="*/ 441960 h 1216491"/>
              <a:gd name="connsiteX5" fmla="*/ 7018020 w 7283308"/>
              <a:gd name="connsiteY5" fmla="*/ 381000 h 1216491"/>
              <a:gd name="connsiteX6" fmla="*/ 7018020 w 7283308"/>
              <a:gd name="connsiteY6" fmla="*/ 384549 h 1216491"/>
              <a:gd name="connsiteX0" fmla="*/ 0 w 7394283"/>
              <a:gd name="connsiteY0" fmla="*/ 0 h 1216491"/>
              <a:gd name="connsiteX1" fmla="*/ 1036320 w 7394283"/>
              <a:gd name="connsiteY1" fmla="*/ 970628 h 1216491"/>
              <a:gd name="connsiteX2" fmla="*/ 2887980 w 7394283"/>
              <a:gd name="connsiteY2" fmla="*/ 1211580 h 1216491"/>
              <a:gd name="connsiteX3" fmla="*/ 3368040 w 7394283"/>
              <a:gd name="connsiteY3" fmla="*/ 830580 h 1216491"/>
              <a:gd name="connsiteX4" fmla="*/ 3436620 w 7394283"/>
              <a:gd name="connsiteY4" fmla="*/ 441960 h 1216491"/>
              <a:gd name="connsiteX5" fmla="*/ 7018020 w 7394283"/>
              <a:gd name="connsiteY5" fmla="*/ 381000 h 1216491"/>
              <a:gd name="connsiteX6" fmla="*/ 7322820 w 7394283"/>
              <a:gd name="connsiteY6" fmla="*/ 7076 h 1216491"/>
              <a:gd name="connsiteX0" fmla="*/ 0 w 7322820"/>
              <a:gd name="connsiteY0" fmla="*/ 0 h 1216491"/>
              <a:gd name="connsiteX1" fmla="*/ 1036320 w 7322820"/>
              <a:gd name="connsiteY1" fmla="*/ 970628 h 1216491"/>
              <a:gd name="connsiteX2" fmla="*/ 2887980 w 7322820"/>
              <a:gd name="connsiteY2" fmla="*/ 1211580 h 1216491"/>
              <a:gd name="connsiteX3" fmla="*/ 3368040 w 7322820"/>
              <a:gd name="connsiteY3" fmla="*/ 830580 h 1216491"/>
              <a:gd name="connsiteX4" fmla="*/ 3436620 w 7322820"/>
              <a:gd name="connsiteY4" fmla="*/ 441960 h 1216491"/>
              <a:gd name="connsiteX5" fmla="*/ 7018020 w 7322820"/>
              <a:gd name="connsiteY5" fmla="*/ 381000 h 1216491"/>
              <a:gd name="connsiteX6" fmla="*/ 7322820 w 7322820"/>
              <a:gd name="connsiteY6" fmla="*/ 7076 h 1216491"/>
              <a:gd name="connsiteX0" fmla="*/ 0 w 7345397"/>
              <a:gd name="connsiteY0" fmla="*/ 24200 h 1240691"/>
              <a:gd name="connsiteX1" fmla="*/ 1036320 w 7345397"/>
              <a:gd name="connsiteY1" fmla="*/ 994828 h 1240691"/>
              <a:gd name="connsiteX2" fmla="*/ 2887980 w 7345397"/>
              <a:gd name="connsiteY2" fmla="*/ 1235780 h 1240691"/>
              <a:gd name="connsiteX3" fmla="*/ 3368040 w 7345397"/>
              <a:gd name="connsiteY3" fmla="*/ 854780 h 1240691"/>
              <a:gd name="connsiteX4" fmla="*/ 3436620 w 7345397"/>
              <a:gd name="connsiteY4" fmla="*/ 466160 h 1240691"/>
              <a:gd name="connsiteX5" fmla="*/ 7018020 w 7345397"/>
              <a:gd name="connsiteY5" fmla="*/ 405200 h 1240691"/>
              <a:gd name="connsiteX6" fmla="*/ 7322820 w 7345397"/>
              <a:gd name="connsiteY6" fmla="*/ 31276 h 1240691"/>
              <a:gd name="connsiteX7" fmla="*/ 7322820 w 7345397"/>
              <a:gd name="connsiteY7" fmla="*/ 19662 h 1240691"/>
              <a:gd name="connsiteX0" fmla="*/ 0 w 7856220"/>
              <a:gd name="connsiteY0" fmla="*/ 40572 h 1257063"/>
              <a:gd name="connsiteX1" fmla="*/ 1036320 w 7856220"/>
              <a:gd name="connsiteY1" fmla="*/ 1011200 h 1257063"/>
              <a:gd name="connsiteX2" fmla="*/ 2887980 w 7856220"/>
              <a:gd name="connsiteY2" fmla="*/ 1252152 h 1257063"/>
              <a:gd name="connsiteX3" fmla="*/ 3368040 w 7856220"/>
              <a:gd name="connsiteY3" fmla="*/ 871152 h 1257063"/>
              <a:gd name="connsiteX4" fmla="*/ 3436620 w 7856220"/>
              <a:gd name="connsiteY4" fmla="*/ 482532 h 1257063"/>
              <a:gd name="connsiteX5" fmla="*/ 7018020 w 7856220"/>
              <a:gd name="connsiteY5" fmla="*/ 421572 h 1257063"/>
              <a:gd name="connsiteX6" fmla="*/ 7322820 w 7856220"/>
              <a:gd name="connsiteY6" fmla="*/ 47648 h 1257063"/>
              <a:gd name="connsiteX7" fmla="*/ 7856220 w 7856220"/>
              <a:gd name="connsiteY7" fmla="*/ 1190 h 1257063"/>
              <a:gd name="connsiteX0" fmla="*/ 0 w 7856220"/>
              <a:gd name="connsiteY0" fmla="*/ 39382 h 1255873"/>
              <a:gd name="connsiteX1" fmla="*/ 1036320 w 7856220"/>
              <a:gd name="connsiteY1" fmla="*/ 1010010 h 1255873"/>
              <a:gd name="connsiteX2" fmla="*/ 2887980 w 7856220"/>
              <a:gd name="connsiteY2" fmla="*/ 1250962 h 1255873"/>
              <a:gd name="connsiteX3" fmla="*/ 3368040 w 7856220"/>
              <a:gd name="connsiteY3" fmla="*/ 869962 h 1255873"/>
              <a:gd name="connsiteX4" fmla="*/ 3436620 w 7856220"/>
              <a:gd name="connsiteY4" fmla="*/ 481342 h 1255873"/>
              <a:gd name="connsiteX5" fmla="*/ 7018020 w 7856220"/>
              <a:gd name="connsiteY5" fmla="*/ 420382 h 1255873"/>
              <a:gd name="connsiteX6" fmla="*/ 7322820 w 7856220"/>
              <a:gd name="connsiteY6" fmla="*/ 46458 h 1255873"/>
              <a:gd name="connsiteX7" fmla="*/ 7749539 w 7856220"/>
              <a:gd name="connsiteY7" fmla="*/ 46458 h 1255873"/>
              <a:gd name="connsiteX8" fmla="*/ 7856220 w 7856220"/>
              <a:gd name="connsiteY8" fmla="*/ 0 h 1255873"/>
              <a:gd name="connsiteX0" fmla="*/ 0 w 7856220"/>
              <a:gd name="connsiteY0" fmla="*/ 39382 h 1255873"/>
              <a:gd name="connsiteX1" fmla="*/ 1036320 w 7856220"/>
              <a:gd name="connsiteY1" fmla="*/ 1010010 h 1255873"/>
              <a:gd name="connsiteX2" fmla="*/ 2887980 w 7856220"/>
              <a:gd name="connsiteY2" fmla="*/ 1250962 h 1255873"/>
              <a:gd name="connsiteX3" fmla="*/ 3368040 w 7856220"/>
              <a:gd name="connsiteY3" fmla="*/ 869962 h 1255873"/>
              <a:gd name="connsiteX4" fmla="*/ 3436620 w 7856220"/>
              <a:gd name="connsiteY4" fmla="*/ 481342 h 1255873"/>
              <a:gd name="connsiteX5" fmla="*/ 7018020 w 7856220"/>
              <a:gd name="connsiteY5" fmla="*/ 420382 h 1255873"/>
              <a:gd name="connsiteX6" fmla="*/ 7322820 w 7856220"/>
              <a:gd name="connsiteY6" fmla="*/ 46458 h 1255873"/>
              <a:gd name="connsiteX7" fmla="*/ 7749539 w 7856220"/>
              <a:gd name="connsiteY7" fmla="*/ 46458 h 1255873"/>
              <a:gd name="connsiteX8" fmla="*/ 7856220 w 7856220"/>
              <a:gd name="connsiteY8" fmla="*/ 0 h 1255873"/>
              <a:gd name="connsiteX0" fmla="*/ 0 w 7894320"/>
              <a:gd name="connsiteY0" fmla="*/ 0 h 1216491"/>
              <a:gd name="connsiteX1" fmla="*/ 1036320 w 7894320"/>
              <a:gd name="connsiteY1" fmla="*/ 970628 h 1216491"/>
              <a:gd name="connsiteX2" fmla="*/ 2887980 w 7894320"/>
              <a:gd name="connsiteY2" fmla="*/ 1211580 h 1216491"/>
              <a:gd name="connsiteX3" fmla="*/ 3368040 w 7894320"/>
              <a:gd name="connsiteY3" fmla="*/ 830580 h 1216491"/>
              <a:gd name="connsiteX4" fmla="*/ 3436620 w 7894320"/>
              <a:gd name="connsiteY4" fmla="*/ 441960 h 1216491"/>
              <a:gd name="connsiteX5" fmla="*/ 7018020 w 7894320"/>
              <a:gd name="connsiteY5" fmla="*/ 381000 h 1216491"/>
              <a:gd name="connsiteX6" fmla="*/ 7322820 w 7894320"/>
              <a:gd name="connsiteY6" fmla="*/ 7076 h 1216491"/>
              <a:gd name="connsiteX7" fmla="*/ 7749539 w 7894320"/>
              <a:gd name="connsiteY7" fmla="*/ 7076 h 1216491"/>
              <a:gd name="connsiteX8" fmla="*/ 7894320 w 7894320"/>
              <a:gd name="connsiteY8" fmla="*/ 7076 h 1216491"/>
              <a:gd name="connsiteX0" fmla="*/ 0 w 7894320"/>
              <a:gd name="connsiteY0" fmla="*/ 0 h 1216491"/>
              <a:gd name="connsiteX1" fmla="*/ 1036320 w 7894320"/>
              <a:gd name="connsiteY1" fmla="*/ 970628 h 1216491"/>
              <a:gd name="connsiteX2" fmla="*/ 2887980 w 7894320"/>
              <a:gd name="connsiteY2" fmla="*/ 1211580 h 1216491"/>
              <a:gd name="connsiteX3" fmla="*/ 3368040 w 7894320"/>
              <a:gd name="connsiteY3" fmla="*/ 830580 h 1216491"/>
              <a:gd name="connsiteX4" fmla="*/ 3819797 w 7894320"/>
              <a:gd name="connsiteY4" fmla="*/ 395502 h 1216491"/>
              <a:gd name="connsiteX5" fmla="*/ 7018020 w 7894320"/>
              <a:gd name="connsiteY5" fmla="*/ 381000 h 1216491"/>
              <a:gd name="connsiteX6" fmla="*/ 7322820 w 7894320"/>
              <a:gd name="connsiteY6" fmla="*/ 7076 h 1216491"/>
              <a:gd name="connsiteX7" fmla="*/ 7749539 w 7894320"/>
              <a:gd name="connsiteY7" fmla="*/ 7076 h 1216491"/>
              <a:gd name="connsiteX8" fmla="*/ 7894320 w 7894320"/>
              <a:gd name="connsiteY8" fmla="*/ 7076 h 1216491"/>
              <a:gd name="connsiteX0" fmla="*/ 0 w 7894320"/>
              <a:gd name="connsiteY0" fmla="*/ 0 h 1216833"/>
              <a:gd name="connsiteX1" fmla="*/ 1036320 w 7894320"/>
              <a:gd name="connsiteY1" fmla="*/ 970628 h 1216833"/>
              <a:gd name="connsiteX2" fmla="*/ 2887980 w 7894320"/>
              <a:gd name="connsiteY2" fmla="*/ 1211580 h 1216833"/>
              <a:gd name="connsiteX3" fmla="*/ 3594463 w 7894320"/>
              <a:gd name="connsiteY3" fmla="*/ 823943 h 1216833"/>
              <a:gd name="connsiteX4" fmla="*/ 3819797 w 7894320"/>
              <a:gd name="connsiteY4" fmla="*/ 395502 h 1216833"/>
              <a:gd name="connsiteX5" fmla="*/ 7018020 w 7894320"/>
              <a:gd name="connsiteY5" fmla="*/ 381000 h 1216833"/>
              <a:gd name="connsiteX6" fmla="*/ 7322820 w 7894320"/>
              <a:gd name="connsiteY6" fmla="*/ 7076 h 1216833"/>
              <a:gd name="connsiteX7" fmla="*/ 7749539 w 7894320"/>
              <a:gd name="connsiteY7" fmla="*/ 7076 h 1216833"/>
              <a:gd name="connsiteX8" fmla="*/ 7894320 w 7894320"/>
              <a:gd name="connsiteY8" fmla="*/ 7076 h 1216833"/>
              <a:gd name="connsiteX0" fmla="*/ 0 w 7894320"/>
              <a:gd name="connsiteY0" fmla="*/ 0 h 1216833"/>
              <a:gd name="connsiteX1" fmla="*/ 1036320 w 7894320"/>
              <a:gd name="connsiteY1" fmla="*/ 970628 h 1216833"/>
              <a:gd name="connsiteX2" fmla="*/ 2887980 w 7894320"/>
              <a:gd name="connsiteY2" fmla="*/ 1211580 h 1216833"/>
              <a:gd name="connsiteX3" fmla="*/ 3594463 w 7894320"/>
              <a:gd name="connsiteY3" fmla="*/ 823943 h 1216833"/>
              <a:gd name="connsiteX4" fmla="*/ 3819797 w 7894320"/>
              <a:gd name="connsiteY4" fmla="*/ 355681 h 1216833"/>
              <a:gd name="connsiteX5" fmla="*/ 7018020 w 7894320"/>
              <a:gd name="connsiteY5" fmla="*/ 381000 h 1216833"/>
              <a:gd name="connsiteX6" fmla="*/ 7322820 w 7894320"/>
              <a:gd name="connsiteY6" fmla="*/ 7076 h 1216833"/>
              <a:gd name="connsiteX7" fmla="*/ 7749539 w 7894320"/>
              <a:gd name="connsiteY7" fmla="*/ 7076 h 1216833"/>
              <a:gd name="connsiteX8" fmla="*/ 7894320 w 7894320"/>
              <a:gd name="connsiteY8" fmla="*/ 7076 h 1216833"/>
              <a:gd name="connsiteX0" fmla="*/ 0 w 7894320"/>
              <a:gd name="connsiteY0" fmla="*/ 0 h 1216833"/>
              <a:gd name="connsiteX1" fmla="*/ 1036320 w 7894320"/>
              <a:gd name="connsiteY1" fmla="*/ 970628 h 1216833"/>
              <a:gd name="connsiteX2" fmla="*/ 2887980 w 7894320"/>
              <a:gd name="connsiteY2" fmla="*/ 1211580 h 1216833"/>
              <a:gd name="connsiteX3" fmla="*/ 3594463 w 7894320"/>
              <a:gd name="connsiteY3" fmla="*/ 823943 h 1216833"/>
              <a:gd name="connsiteX4" fmla="*/ 3819797 w 7894320"/>
              <a:gd name="connsiteY4" fmla="*/ 355681 h 1216833"/>
              <a:gd name="connsiteX5" fmla="*/ 7018020 w 7894320"/>
              <a:gd name="connsiteY5" fmla="*/ 381000 h 1216833"/>
              <a:gd name="connsiteX6" fmla="*/ 7322820 w 7894320"/>
              <a:gd name="connsiteY6" fmla="*/ 7076 h 1216833"/>
              <a:gd name="connsiteX7" fmla="*/ 7749539 w 7894320"/>
              <a:gd name="connsiteY7" fmla="*/ 7076 h 1216833"/>
              <a:gd name="connsiteX8" fmla="*/ 7894320 w 7894320"/>
              <a:gd name="connsiteY8" fmla="*/ 7076 h 1216833"/>
              <a:gd name="connsiteX0" fmla="*/ 0 w 7894320"/>
              <a:gd name="connsiteY0" fmla="*/ 0 h 1216833"/>
              <a:gd name="connsiteX1" fmla="*/ 1036320 w 7894320"/>
              <a:gd name="connsiteY1" fmla="*/ 970628 h 1216833"/>
              <a:gd name="connsiteX2" fmla="*/ 2887980 w 7894320"/>
              <a:gd name="connsiteY2" fmla="*/ 1211580 h 1216833"/>
              <a:gd name="connsiteX3" fmla="*/ 3594463 w 7894320"/>
              <a:gd name="connsiteY3" fmla="*/ 823943 h 1216833"/>
              <a:gd name="connsiteX4" fmla="*/ 3758837 w 7894320"/>
              <a:gd name="connsiteY4" fmla="*/ 455235 h 1216833"/>
              <a:gd name="connsiteX5" fmla="*/ 7018020 w 7894320"/>
              <a:gd name="connsiteY5" fmla="*/ 381000 h 1216833"/>
              <a:gd name="connsiteX6" fmla="*/ 7322820 w 7894320"/>
              <a:gd name="connsiteY6" fmla="*/ 7076 h 1216833"/>
              <a:gd name="connsiteX7" fmla="*/ 7749539 w 7894320"/>
              <a:gd name="connsiteY7" fmla="*/ 7076 h 1216833"/>
              <a:gd name="connsiteX8" fmla="*/ 7894320 w 7894320"/>
              <a:gd name="connsiteY8" fmla="*/ 7076 h 1216833"/>
              <a:gd name="connsiteX0" fmla="*/ 0 w 7894320"/>
              <a:gd name="connsiteY0" fmla="*/ 0 h 1212546"/>
              <a:gd name="connsiteX1" fmla="*/ 1036320 w 7894320"/>
              <a:gd name="connsiteY1" fmla="*/ 970628 h 1212546"/>
              <a:gd name="connsiteX2" fmla="*/ 2887980 w 7894320"/>
              <a:gd name="connsiteY2" fmla="*/ 1211580 h 1212546"/>
              <a:gd name="connsiteX3" fmla="*/ 3681549 w 7894320"/>
              <a:gd name="connsiteY3" fmla="*/ 1029687 h 1212546"/>
              <a:gd name="connsiteX4" fmla="*/ 3758837 w 7894320"/>
              <a:gd name="connsiteY4" fmla="*/ 455235 h 1212546"/>
              <a:gd name="connsiteX5" fmla="*/ 7018020 w 7894320"/>
              <a:gd name="connsiteY5" fmla="*/ 381000 h 1212546"/>
              <a:gd name="connsiteX6" fmla="*/ 7322820 w 7894320"/>
              <a:gd name="connsiteY6" fmla="*/ 7076 h 1212546"/>
              <a:gd name="connsiteX7" fmla="*/ 7749539 w 7894320"/>
              <a:gd name="connsiteY7" fmla="*/ 7076 h 1212546"/>
              <a:gd name="connsiteX8" fmla="*/ 7894320 w 7894320"/>
              <a:gd name="connsiteY8" fmla="*/ 7076 h 1212546"/>
              <a:gd name="connsiteX0" fmla="*/ 0 w 7894320"/>
              <a:gd name="connsiteY0" fmla="*/ 0 h 1212546"/>
              <a:gd name="connsiteX1" fmla="*/ 1036320 w 7894320"/>
              <a:gd name="connsiteY1" fmla="*/ 970628 h 1212546"/>
              <a:gd name="connsiteX2" fmla="*/ 2887980 w 7894320"/>
              <a:gd name="connsiteY2" fmla="*/ 1211580 h 1212546"/>
              <a:gd name="connsiteX3" fmla="*/ 3681549 w 7894320"/>
              <a:gd name="connsiteY3" fmla="*/ 1029687 h 1212546"/>
              <a:gd name="connsiteX4" fmla="*/ 3758837 w 7894320"/>
              <a:gd name="connsiteY4" fmla="*/ 455235 h 1212546"/>
              <a:gd name="connsiteX5" fmla="*/ 7018020 w 7894320"/>
              <a:gd name="connsiteY5" fmla="*/ 381000 h 1212546"/>
              <a:gd name="connsiteX6" fmla="*/ 7322820 w 7894320"/>
              <a:gd name="connsiteY6" fmla="*/ 7076 h 1212546"/>
              <a:gd name="connsiteX7" fmla="*/ 7749539 w 7894320"/>
              <a:gd name="connsiteY7" fmla="*/ 7076 h 1212546"/>
              <a:gd name="connsiteX8" fmla="*/ 7894320 w 7894320"/>
              <a:gd name="connsiteY8" fmla="*/ 7076 h 1212546"/>
              <a:gd name="connsiteX0" fmla="*/ 0 w 7894320"/>
              <a:gd name="connsiteY0" fmla="*/ 0 h 1212100"/>
              <a:gd name="connsiteX1" fmla="*/ 1036320 w 7894320"/>
              <a:gd name="connsiteY1" fmla="*/ 970628 h 1212100"/>
              <a:gd name="connsiteX2" fmla="*/ 2887980 w 7894320"/>
              <a:gd name="connsiteY2" fmla="*/ 1211580 h 1212100"/>
              <a:gd name="connsiteX3" fmla="*/ 3629297 w 7894320"/>
              <a:gd name="connsiteY3" fmla="*/ 1016413 h 1212100"/>
              <a:gd name="connsiteX4" fmla="*/ 3758837 w 7894320"/>
              <a:gd name="connsiteY4" fmla="*/ 455235 h 1212100"/>
              <a:gd name="connsiteX5" fmla="*/ 7018020 w 7894320"/>
              <a:gd name="connsiteY5" fmla="*/ 381000 h 1212100"/>
              <a:gd name="connsiteX6" fmla="*/ 7322820 w 7894320"/>
              <a:gd name="connsiteY6" fmla="*/ 7076 h 1212100"/>
              <a:gd name="connsiteX7" fmla="*/ 7749539 w 7894320"/>
              <a:gd name="connsiteY7" fmla="*/ 7076 h 1212100"/>
              <a:gd name="connsiteX8" fmla="*/ 7894320 w 7894320"/>
              <a:gd name="connsiteY8" fmla="*/ 7076 h 1212100"/>
              <a:gd name="connsiteX0" fmla="*/ 0 w 7894320"/>
              <a:gd name="connsiteY0" fmla="*/ 0 h 1212100"/>
              <a:gd name="connsiteX1" fmla="*/ 1036320 w 7894320"/>
              <a:gd name="connsiteY1" fmla="*/ 970628 h 1212100"/>
              <a:gd name="connsiteX2" fmla="*/ 2887980 w 7894320"/>
              <a:gd name="connsiteY2" fmla="*/ 1211580 h 1212100"/>
              <a:gd name="connsiteX3" fmla="*/ 3629297 w 7894320"/>
              <a:gd name="connsiteY3" fmla="*/ 1016413 h 1212100"/>
              <a:gd name="connsiteX4" fmla="*/ 3758837 w 7894320"/>
              <a:gd name="connsiteY4" fmla="*/ 455235 h 1212100"/>
              <a:gd name="connsiteX5" fmla="*/ 7018020 w 7894320"/>
              <a:gd name="connsiteY5" fmla="*/ 381000 h 1212100"/>
              <a:gd name="connsiteX6" fmla="*/ 7322820 w 7894320"/>
              <a:gd name="connsiteY6" fmla="*/ 7076 h 1212100"/>
              <a:gd name="connsiteX7" fmla="*/ 7749539 w 7894320"/>
              <a:gd name="connsiteY7" fmla="*/ 7076 h 1212100"/>
              <a:gd name="connsiteX8" fmla="*/ 7894320 w 7894320"/>
              <a:gd name="connsiteY8" fmla="*/ 7076 h 1212100"/>
              <a:gd name="connsiteX0" fmla="*/ 0 w 7894320"/>
              <a:gd name="connsiteY0" fmla="*/ 0 h 1212100"/>
              <a:gd name="connsiteX1" fmla="*/ 1036320 w 7894320"/>
              <a:gd name="connsiteY1" fmla="*/ 970628 h 1212100"/>
              <a:gd name="connsiteX2" fmla="*/ 2887980 w 7894320"/>
              <a:gd name="connsiteY2" fmla="*/ 1211580 h 1212100"/>
              <a:gd name="connsiteX3" fmla="*/ 3629297 w 7894320"/>
              <a:gd name="connsiteY3" fmla="*/ 1016413 h 1212100"/>
              <a:gd name="connsiteX4" fmla="*/ 3758837 w 7894320"/>
              <a:gd name="connsiteY4" fmla="*/ 455235 h 1212100"/>
              <a:gd name="connsiteX5" fmla="*/ 7018020 w 7894320"/>
              <a:gd name="connsiteY5" fmla="*/ 381000 h 1212100"/>
              <a:gd name="connsiteX6" fmla="*/ 7322820 w 7894320"/>
              <a:gd name="connsiteY6" fmla="*/ 7076 h 1212100"/>
              <a:gd name="connsiteX7" fmla="*/ 7749539 w 7894320"/>
              <a:gd name="connsiteY7" fmla="*/ 7076 h 1212100"/>
              <a:gd name="connsiteX8" fmla="*/ 7894320 w 7894320"/>
              <a:gd name="connsiteY8" fmla="*/ 7076 h 1212100"/>
              <a:gd name="connsiteX0" fmla="*/ 0 w 7894320"/>
              <a:gd name="connsiteY0" fmla="*/ 0 h 1212100"/>
              <a:gd name="connsiteX1" fmla="*/ 1036320 w 7894320"/>
              <a:gd name="connsiteY1" fmla="*/ 970628 h 1212100"/>
              <a:gd name="connsiteX2" fmla="*/ 2887980 w 7894320"/>
              <a:gd name="connsiteY2" fmla="*/ 1211580 h 1212100"/>
              <a:gd name="connsiteX3" fmla="*/ 3629297 w 7894320"/>
              <a:gd name="connsiteY3" fmla="*/ 1016413 h 1212100"/>
              <a:gd name="connsiteX4" fmla="*/ 3758837 w 7894320"/>
              <a:gd name="connsiteY4" fmla="*/ 455235 h 1212100"/>
              <a:gd name="connsiteX5" fmla="*/ 6869974 w 7894320"/>
              <a:gd name="connsiteY5" fmla="*/ 400911 h 1212100"/>
              <a:gd name="connsiteX6" fmla="*/ 7322820 w 7894320"/>
              <a:gd name="connsiteY6" fmla="*/ 7076 h 1212100"/>
              <a:gd name="connsiteX7" fmla="*/ 7749539 w 7894320"/>
              <a:gd name="connsiteY7" fmla="*/ 7076 h 1212100"/>
              <a:gd name="connsiteX8" fmla="*/ 7894320 w 7894320"/>
              <a:gd name="connsiteY8" fmla="*/ 7076 h 1212100"/>
              <a:gd name="connsiteX0" fmla="*/ 0 w 7894320"/>
              <a:gd name="connsiteY0" fmla="*/ 0 h 1212100"/>
              <a:gd name="connsiteX1" fmla="*/ 1036320 w 7894320"/>
              <a:gd name="connsiteY1" fmla="*/ 970628 h 1212100"/>
              <a:gd name="connsiteX2" fmla="*/ 2887980 w 7894320"/>
              <a:gd name="connsiteY2" fmla="*/ 1211580 h 1212100"/>
              <a:gd name="connsiteX3" fmla="*/ 3629297 w 7894320"/>
              <a:gd name="connsiteY3" fmla="*/ 1016413 h 1212100"/>
              <a:gd name="connsiteX4" fmla="*/ 3758837 w 7894320"/>
              <a:gd name="connsiteY4" fmla="*/ 455235 h 1212100"/>
              <a:gd name="connsiteX5" fmla="*/ 6869974 w 7894320"/>
              <a:gd name="connsiteY5" fmla="*/ 400911 h 1212100"/>
              <a:gd name="connsiteX6" fmla="*/ 6983186 w 7894320"/>
              <a:gd name="connsiteY6" fmla="*/ 13713 h 1212100"/>
              <a:gd name="connsiteX7" fmla="*/ 7749539 w 7894320"/>
              <a:gd name="connsiteY7" fmla="*/ 7076 h 1212100"/>
              <a:gd name="connsiteX8" fmla="*/ 7894320 w 7894320"/>
              <a:gd name="connsiteY8" fmla="*/ 7076 h 1212100"/>
              <a:gd name="connsiteX0" fmla="*/ 0 w 7894320"/>
              <a:gd name="connsiteY0" fmla="*/ 0 h 1212100"/>
              <a:gd name="connsiteX1" fmla="*/ 1036320 w 7894320"/>
              <a:gd name="connsiteY1" fmla="*/ 970628 h 1212100"/>
              <a:gd name="connsiteX2" fmla="*/ 2887980 w 7894320"/>
              <a:gd name="connsiteY2" fmla="*/ 1211580 h 1212100"/>
              <a:gd name="connsiteX3" fmla="*/ 3629297 w 7894320"/>
              <a:gd name="connsiteY3" fmla="*/ 1016413 h 1212100"/>
              <a:gd name="connsiteX4" fmla="*/ 3758837 w 7894320"/>
              <a:gd name="connsiteY4" fmla="*/ 455235 h 1212100"/>
              <a:gd name="connsiteX5" fmla="*/ 6869974 w 7894320"/>
              <a:gd name="connsiteY5" fmla="*/ 400911 h 1212100"/>
              <a:gd name="connsiteX6" fmla="*/ 6983186 w 7894320"/>
              <a:gd name="connsiteY6" fmla="*/ 13713 h 1212100"/>
              <a:gd name="connsiteX7" fmla="*/ 7749539 w 7894320"/>
              <a:gd name="connsiteY7" fmla="*/ 7076 h 1212100"/>
              <a:gd name="connsiteX8" fmla="*/ 7894320 w 7894320"/>
              <a:gd name="connsiteY8" fmla="*/ 7076 h 1212100"/>
              <a:gd name="connsiteX0" fmla="*/ 0 w 7894320"/>
              <a:gd name="connsiteY0" fmla="*/ 0 h 1212100"/>
              <a:gd name="connsiteX1" fmla="*/ 1036320 w 7894320"/>
              <a:gd name="connsiteY1" fmla="*/ 970628 h 1212100"/>
              <a:gd name="connsiteX2" fmla="*/ 2887980 w 7894320"/>
              <a:gd name="connsiteY2" fmla="*/ 1211580 h 1212100"/>
              <a:gd name="connsiteX3" fmla="*/ 3629297 w 7894320"/>
              <a:gd name="connsiteY3" fmla="*/ 1016413 h 1212100"/>
              <a:gd name="connsiteX4" fmla="*/ 3758837 w 7894320"/>
              <a:gd name="connsiteY4" fmla="*/ 455235 h 1212100"/>
              <a:gd name="connsiteX5" fmla="*/ 6869974 w 7894320"/>
              <a:gd name="connsiteY5" fmla="*/ 400911 h 1212100"/>
              <a:gd name="connsiteX6" fmla="*/ 6983186 w 7894320"/>
              <a:gd name="connsiteY6" fmla="*/ 13713 h 1212100"/>
              <a:gd name="connsiteX7" fmla="*/ 7749539 w 7894320"/>
              <a:gd name="connsiteY7" fmla="*/ 7076 h 1212100"/>
              <a:gd name="connsiteX8" fmla="*/ 7894320 w 7894320"/>
              <a:gd name="connsiteY8" fmla="*/ 7076 h 121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4320" h="1212100">
                <a:moveTo>
                  <a:pt x="0" y="0"/>
                </a:moveTo>
                <a:cubicBezTo>
                  <a:pt x="262255" y="413385"/>
                  <a:pt x="539750" y="762890"/>
                  <a:pt x="1036320" y="970628"/>
                </a:cubicBezTo>
                <a:cubicBezTo>
                  <a:pt x="1532890" y="1178366"/>
                  <a:pt x="2455817" y="1203949"/>
                  <a:pt x="2887980" y="1211580"/>
                </a:cubicBezTo>
                <a:cubicBezTo>
                  <a:pt x="3320143" y="1219211"/>
                  <a:pt x="3484154" y="1142470"/>
                  <a:pt x="3629297" y="1016413"/>
                </a:cubicBezTo>
                <a:cubicBezTo>
                  <a:pt x="3774440" y="890356"/>
                  <a:pt x="3628026" y="511361"/>
                  <a:pt x="3758837" y="455235"/>
                </a:cubicBezTo>
                <a:cubicBezTo>
                  <a:pt x="3889648" y="399109"/>
                  <a:pt x="6359968" y="585570"/>
                  <a:pt x="6869974" y="400911"/>
                </a:cubicBezTo>
                <a:cubicBezTo>
                  <a:pt x="6963229" y="367146"/>
                  <a:pt x="6983186" y="12974"/>
                  <a:pt x="6983186" y="13713"/>
                </a:cubicBezTo>
                <a:cubicBezTo>
                  <a:pt x="7013666" y="1721"/>
                  <a:pt x="7660639" y="14819"/>
                  <a:pt x="7749539" y="7076"/>
                </a:cubicBezTo>
                <a:cubicBezTo>
                  <a:pt x="7838439" y="-667"/>
                  <a:pt x="7876540" y="7076"/>
                  <a:pt x="7894320" y="7076"/>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3" name="TextBox 2"/>
          <p:cNvSpPr txBox="1"/>
          <p:nvPr/>
        </p:nvSpPr>
        <p:spPr>
          <a:xfrm>
            <a:off x="4759081" y="4216252"/>
            <a:ext cx="2766655"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Corresponding velocity plot</a:t>
            </a:r>
            <a:endParaRPr lang="en-US" dirty="0"/>
          </a:p>
        </p:txBody>
      </p:sp>
    </p:spTree>
    <p:extLst>
      <p:ext uri="{BB962C8B-B14F-4D97-AF65-F5344CB8AC3E}">
        <p14:creationId xmlns:p14="http://schemas.microsoft.com/office/powerpoint/2010/main" val="32233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40" grpId="0"/>
      <p:bldP spid="36" grpId="0" animBg="1"/>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p:cNvSpPr>
          <p:nvPr/>
        </p:nvSpPr>
        <p:spPr bwMode="auto">
          <a:xfrm>
            <a:off x="558800" y="822325"/>
            <a:ext cx="54864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An arrow is launched vertically upward. It moves straight up to a maximum height, then falls to the ground. The trajectory of the arrow is noted. Which choice below best represents the arrow’s acceleration at the different points?</a:t>
            </a:r>
          </a:p>
        </p:txBody>
      </p:sp>
      <p:sp>
        <p:nvSpPr>
          <p:cNvPr id="76803" name="Rectangle 3"/>
          <p:cNvSpPr>
            <a:spLocks/>
          </p:cNvSpPr>
          <p:nvPr/>
        </p:nvSpPr>
        <p:spPr bwMode="auto">
          <a:xfrm>
            <a:off x="558800" y="138113"/>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Checking Understanding</a:t>
            </a:r>
          </a:p>
        </p:txBody>
      </p:sp>
      <p:pic>
        <p:nvPicPr>
          <p:cNvPr id="768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325" y="446088"/>
            <a:ext cx="14287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805" name="Rectangle 6"/>
          <p:cNvSpPr>
            <a:spLocks/>
          </p:cNvSpPr>
          <p:nvPr/>
        </p:nvSpPr>
        <p:spPr bwMode="auto">
          <a:xfrm>
            <a:off x="566738" y="3624263"/>
            <a:ext cx="35988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57200" indent="-457200" algn="r" defTabSz="822325">
              <a:defRPr sz="2400">
                <a:solidFill>
                  <a:schemeClr val="tx1"/>
                </a:solidFill>
                <a:latin typeface="Arial" panose="020B0604020202020204" pitchFamily="34" charset="0"/>
                <a:cs typeface="Arial" panose="020B0604020202020204" pitchFamily="34" charset="0"/>
              </a:defRPr>
            </a:lvl1pPr>
            <a:lvl2pPr marL="1054100" indent="-457200" algn="r" defTabSz="822325">
              <a:defRPr sz="2400">
                <a:solidFill>
                  <a:schemeClr val="tx1"/>
                </a:solidFill>
                <a:latin typeface="Arial" panose="020B0604020202020204" pitchFamily="34" charset="0"/>
                <a:cs typeface="Arial" panose="020B0604020202020204" pitchFamily="34" charset="0"/>
              </a:defRPr>
            </a:lvl2pPr>
            <a:lvl3pPr marL="1593850" indent="-457200" algn="r" defTabSz="822325">
              <a:defRPr sz="2400">
                <a:solidFill>
                  <a:schemeClr val="tx1"/>
                </a:solidFill>
                <a:latin typeface="Arial" panose="020B0604020202020204" pitchFamily="34" charset="0"/>
                <a:cs typeface="Arial" panose="020B0604020202020204" pitchFamily="34" charset="0"/>
              </a:defRPr>
            </a:lvl3pPr>
            <a:lvl4pPr marL="1901825" indent="-457200" algn="r" defTabSz="822325">
              <a:defRPr sz="2400">
                <a:solidFill>
                  <a:schemeClr val="tx1"/>
                </a:solidFill>
                <a:latin typeface="Arial" panose="020B0604020202020204" pitchFamily="34" charset="0"/>
                <a:cs typeface="Arial" panose="020B0604020202020204" pitchFamily="34" charset="0"/>
              </a:defRPr>
            </a:lvl4pPr>
            <a:lvl5pPr marL="2209800" indent="-457200" algn="r" defTabSz="822325">
              <a:defRPr sz="2400">
                <a:solidFill>
                  <a:schemeClr val="tx1"/>
                </a:solidFill>
                <a:latin typeface="Arial" panose="020B0604020202020204" pitchFamily="34" charset="0"/>
                <a:cs typeface="Arial" panose="020B0604020202020204" pitchFamily="34" charset="0"/>
              </a:defRPr>
            </a:lvl5pPr>
            <a:lvl6pPr marL="26670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242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5814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386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075"/>
              </a:spcBef>
              <a:buFont typeface="Arial" panose="020B0604020202020204" pitchFamily="34" charset="0"/>
              <a:buAutoNum type="alphaUcPeriod"/>
            </a:pPr>
            <a:r>
              <a:rPr lang="en-US" altLang="en-US" sz="2200"/>
              <a:t>A </a:t>
            </a:r>
            <a:r>
              <a:rPr lang="en-US" altLang="en-US" sz="2200">
                <a:sym typeface="Symbol" panose="05050102010706020507" pitchFamily="18" charset="2"/>
              </a:rPr>
              <a:t></a:t>
            </a:r>
            <a:r>
              <a:rPr lang="en-US" altLang="en-US" sz="2200"/>
              <a:t> E </a:t>
            </a:r>
            <a:r>
              <a:rPr lang="en-US" altLang="en-US" sz="2200">
                <a:sym typeface="Symbol" panose="05050102010706020507" pitchFamily="18" charset="2"/>
              </a:rPr>
              <a:t></a:t>
            </a:r>
            <a:r>
              <a:rPr lang="en-US" altLang="en-US" sz="2200"/>
              <a:t> B </a:t>
            </a:r>
            <a:r>
              <a:rPr lang="en-US" altLang="en-US" sz="2200">
                <a:sym typeface="Symbol" panose="05050102010706020507" pitchFamily="18" charset="2"/>
              </a:rPr>
              <a:t></a:t>
            </a:r>
            <a:r>
              <a:rPr lang="en-US" altLang="en-US" sz="2200"/>
              <a:t> D; C </a:t>
            </a:r>
            <a:r>
              <a:rPr lang="en-US" altLang="en-US" sz="2200">
                <a:sym typeface="Symbol" panose="05050102010706020507" pitchFamily="18" charset="2"/>
              </a:rPr>
              <a:t></a:t>
            </a:r>
            <a:r>
              <a:rPr lang="en-US" altLang="en-US" sz="2200"/>
              <a:t> 0</a:t>
            </a:r>
          </a:p>
          <a:p>
            <a:pPr algn="l" eaLnBrk="1" hangingPunct="1">
              <a:spcBef>
                <a:spcPts val="1075"/>
              </a:spcBef>
              <a:buFont typeface="Arial" panose="020B0604020202020204" pitchFamily="34" charset="0"/>
              <a:buAutoNum type="alphaUcPeriod"/>
            </a:pPr>
            <a:r>
              <a:rPr lang="en-US" altLang="en-US" sz="2200"/>
              <a:t>E </a:t>
            </a:r>
            <a:r>
              <a:rPr lang="en-US" altLang="en-US" sz="2200">
                <a:sym typeface="Symbol" panose="05050102010706020507" pitchFamily="18" charset="2"/>
              </a:rPr>
              <a:t></a:t>
            </a:r>
            <a:r>
              <a:rPr lang="en-US" altLang="en-US" sz="2200"/>
              <a:t> D </a:t>
            </a:r>
            <a:r>
              <a:rPr lang="en-US" altLang="en-US" sz="2200">
                <a:sym typeface="Symbol" panose="05050102010706020507" pitchFamily="18" charset="2"/>
              </a:rPr>
              <a:t></a:t>
            </a:r>
            <a:r>
              <a:rPr lang="en-US" altLang="en-US" sz="2200"/>
              <a:t> C </a:t>
            </a:r>
            <a:r>
              <a:rPr lang="en-US" altLang="en-US" sz="2200">
                <a:sym typeface="Symbol" panose="05050102010706020507" pitchFamily="18" charset="2"/>
              </a:rPr>
              <a:t></a:t>
            </a:r>
            <a:r>
              <a:rPr lang="en-US" altLang="en-US" sz="2200"/>
              <a:t> B </a:t>
            </a:r>
            <a:r>
              <a:rPr lang="en-US" altLang="en-US" sz="2200">
                <a:sym typeface="Symbol" panose="05050102010706020507" pitchFamily="18" charset="2"/>
              </a:rPr>
              <a:t></a:t>
            </a:r>
            <a:r>
              <a:rPr lang="en-US" altLang="en-US" sz="2200"/>
              <a:t> A</a:t>
            </a:r>
          </a:p>
          <a:p>
            <a:pPr algn="l" eaLnBrk="1" hangingPunct="1">
              <a:spcBef>
                <a:spcPts val="1075"/>
              </a:spcBef>
              <a:buFont typeface="Arial" panose="020B0604020202020204" pitchFamily="34" charset="0"/>
              <a:buAutoNum type="alphaUcPeriod"/>
            </a:pPr>
            <a:r>
              <a:rPr lang="en-US" altLang="en-US" sz="2200"/>
              <a:t>A </a:t>
            </a:r>
            <a:r>
              <a:rPr lang="en-US" altLang="en-US" sz="2200">
                <a:sym typeface="Symbol" panose="05050102010706020507" pitchFamily="18" charset="2"/>
              </a:rPr>
              <a:t></a:t>
            </a:r>
            <a:r>
              <a:rPr lang="en-US" altLang="en-US" sz="2200"/>
              <a:t> B </a:t>
            </a:r>
            <a:r>
              <a:rPr lang="en-US" altLang="en-US" sz="2200">
                <a:sym typeface="Symbol" panose="05050102010706020507" pitchFamily="18" charset="2"/>
              </a:rPr>
              <a:t></a:t>
            </a:r>
            <a:r>
              <a:rPr lang="en-US" altLang="en-US" sz="2200"/>
              <a:t> C </a:t>
            </a:r>
            <a:r>
              <a:rPr lang="en-US" altLang="en-US" sz="2200">
                <a:sym typeface="Symbol" panose="05050102010706020507" pitchFamily="18" charset="2"/>
              </a:rPr>
              <a:t></a:t>
            </a:r>
            <a:r>
              <a:rPr lang="en-US" altLang="en-US" sz="2200"/>
              <a:t> D </a:t>
            </a:r>
            <a:r>
              <a:rPr lang="en-US" altLang="en-US" sz="2200">
                <a:sym typeface="Symbol" panose="05050102010706020507" pitchFamily="18" charset="2"/>
              </a:rPr>
              <a:t></a:t>
            </a:r>
            <a:r>
              <a:rPr lang="en-US" altLang="en-US" sz="2200"/>
              <a:t> E</a:t>
            </a:r>
          </a:p>
          <a:p>
            <a:pPr algn="l" eaLnBrk="1" hangingPunct="1">
              <a:spcBef>
                <a:spcPts val="1075"/>
              </a:spcBef>
              <a:buFont typeface="Arial" panose="020B0604020202020204" pitchFamily="34" charset="0"/>
              <a:buAutoNum type="alphaUcPeriod"/>
            </a:pPr>
            <a:r>
              <a:rPr lang="en-US" altLang="en-US" sz="2200"/>
              <a:t>A </a:t>
            </a:r>
            <a:r>
              <a:rPr lang="en-US" altLang="en-US" sz="2200">
                <a:sym typeface="Symbol" panose="05050102010706020507" pitchFamily="18" charset="2"/>
              </a:rPr>
              <a:t></a:t>
            </a:r>
            <a:r>
              <a:rPr lang="en-US" altLang="en-US" sz="2200"/>
              <a:t> B </a:t>
            </a:r>
            <a:r>
              <a:rPr lang="en-US" altLang="en-US" sz="2200">
                <a:sym typeface="Symbol" panose="05050102010706020507" pitchFamily="18" charset="2"/>
              </a:rPr>
              <a:t></a:t>
            </a:r>
            <a:r>
              <a:rPr lang="en-US" altLang="en-US" sz="2200"/>
              <a:t> D </a:t>
            </a:r>
            <a:r>
              <a:rPr lang="en-US" altLang="en-US" sz="2200">
                <a:sym typeface="Symbol" panose="05050102010706020507" pitchFamily="18" charset="2"/>
              </a:rPr>
              <a:t></a:t>
            </a:r>
            <a:r>
              <a:rPr lang="en-US" altLang="en-US" sz="2200"/>
              <a:t> E; C </a:t>
            </a:r>
            <a:r>
              <a:rPr lang="en-US" altLang="en-US" sz="2200">
                <a:sym typeface="Symbol" panose="05050102010706020507" pitchFamily="18" charset="2"/>
              </a:rPr>
              <a:t></a:t>
            </a:r>
            <a:r>
              <a:rPr lang="en-US" altLang="en-US" sz="2200"/>
              <a:t> 0 </a:t>
            </a:r>
          </a:p>
        </p:txBody>
      </p:sp>
      <p:sp>
        <p:nvSpPr>
          <p:cNvPr id="76806"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2-37</a:t>
            </a:r>
          </a:p>
        </p:txBody>
      </p:sp>
      <p:pic>
        <p:nvPicPr>
          <p:cNvPr id="76807"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83412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p:cNvSpPr>
          <p:nvPr/>
        </p:nvSpPr>
        <p:spPr bwMode="auto">
          <a:xfrm>
            <a:off x="558800" y="822325"/>
            <a:ext cx="54864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An arrow is launched vertically upward. It moves straight up to a maximum height, then falls to the ground. The trajectory of the arrow is noted. Which choice below best represents the arrow’s acceleration at the different points?</a:t>
            </a:r>
          </a:p>
        </p:txBody>
      </p:sp>
      <p:sp>
        <p:nvSpPr>
          <p:cNvPr id="78851" name="Rectangle 3"/>
          <p:cNvSpPr>
            <a:spLocks/>
          </p:cNvSpPr>
          <p:nvPr/>
        </p:nvSpPr>
        <p:spPr bwMode="auto">
          <a:xfrm>
            <a:off x="558800" y="138113"/>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pic>
        <p:nvPicPr>
          <p:cNvPr id="788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325" y="446088"/>
            <a:ext cx="14287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853" name="Rectangle 6"/>
          <p:cNvSpPr>
            <a:spLocks/>
          </p:cNvSpPr>
          <p:nvPr/>
        </p:nvSpPr>
        <p:spPr bwMode="auto">
          <a:xfrm>
            <a:off x="566738" y="3624263"/>
            <a:ext cx="35988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57200" indent="-457200" algn="r" defTabSz="822325">
              <a:defRPr sz="2400">
                <a:solidFill>
                  <a:schemeClr val="tx1"/>
                </a:solidFill>
                <a:latin typeface="Arial" panose="020B0604020202020204" pitchFamily="34" charset="0"/>
                <a:cs typeface="Arial" panose="020B0604020202020204" pitchFamily="34" charset="0"/>
              </a:defRPr>
            </a:lvl1pPr>
            <a:lvl2pPr marL="1054100" indent="-457200" algn="r" defTabSz="822325">
              <a:defRPr sz="2400">
                <a:solidFill>
                  <a:schemeClr val="tx1"/>
                </a:solidFill>
                <a:latin typeface="Arial" panose="020B0604020202020204" pitchFamily="34" charset="0"/>
                <a:cs typeface="Arial" panose="020B0604020202020204" pitchFamily="34" charset="0"/>
              </a:defRPr>
            </a:lvl2pPr>
            <a:lvl3pPr marL="1593850" indent="-457200" algn="r" defTabSz="822325">
              <a:defRPr sz="2400">
                <a:solidFill>
                  <a:schemeClr val="tx1"/>
                </a:solidFill>
                <a:latin typeface="Arial" panose="020B0604020202020204" pitchFamily="34" charset="0"/>
                <a:cs typeface="Arial" panose="020B0604020202020204" pitchFamily="34" charset="0"/>
              </a:defRPr>
            </a:lvl3pPr>
            <a:lvl4pPr marL="1901825" indent="-457200" algn="r" defTabSz="822325">
              <a:defRPr sz="2400">
                <a:solidFill>
                  <a:schemeClr val="tx1"/>
                </a:solidFill>
                <a:latin typeface="Arial" panose="020B0604020202020204" pitchFamily="34" charset="0"/>
                <a:cs typeface="Arial" panose="020B0604020202020204" pitchFamily="34" charset="0"/>
              </a:defRPr>
            </a:lvl4pPr>
            <a:lvl5pPr marL="2209800" indent="-457200" algn="r" defTabSz="822325">
              <a:defRPr sz="2400">
                <a:solidFill>
                  <a:schemeClr val="tx1"/>
                </a:solidFill>
                <a:latin typeface="Arial" panose="020B0604020202020204" pitchFamily="34" charset="0"/>
                <a:cs typeface="Arial" panose="020B0604020202020204" pitchFamily="34" charset="0"/>
              </a:defRPr>
            </a:lvl5pPr>
            <a:lvl6pPr marL="26670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242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5814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386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075"/>
              </a:spcBef>
              <a:buFont typeface="Arial" panose="020B0604020202020204" pitchFamily="34" charset="0"/>
              <a:buAutoNum type="alphaUcPeriod"/>
            </a:pPr>
            <a:r>
              <a:rPr lang="en-US" altLang="en-US" sz="2200"/>
              <a:t>A </a:t>
            </a:r>
            <a:r>
              <a:rPr lang="en-US" altLang="en-US" sz="2200">
                <a:sym typeface="Symbol" panose="05050102010706020507" pitchFamily="18" charset="2"/>
              </a:rPr>
              <a:t></a:t>
            </a:r>
            <a:r>
              <a:rPr lang="en-US" altLang="en-US" sz="2200"/>
              <a:t> E </a:t>
            </a:r>
            <a:r>
              <a:rPr lang="en-US" altLang="en-US" sz="2200">
                <a:sym typeface="Symbol" panose="05050102010706020507" pitchFamily="18" charset="2"/>
              </a:rPr>
              <a:t></a:t>
            </a:r>
            <a:r>
              <a:rPr lang="en-US" altLang="en-US" sz="2200"/>
              <a:t> B </a:t>
            </a:r>
            <a:r>
              <a:rPr lang="en-US" altLang="en-US" sz="2200">
                <a:sym typeface="Symbol" panose="05050102010706020507" pitchFamily="18" charset="2"/>
              </a:rPr>
              <a:t></a:t>
            </a:r>
            <a:r>
              <a:rPr lang="en-US" altLang="en-US" sz="2200"/>
              <a:t> D; C </a:t>
            </a:r>
            <a:r>
              <a:rPr lang="en-US" altLang="en-US" sz="2200">
                <a:sym typeface="Symbol" panose="05050102010706020507" pitchFamily="18" charset="2"/>
              </a:rPr>
              <a:t></a:t>
            </a:r>
            <a:r>
              <a:rPr lang="en-US" altLang="en-US" sz="2200"/>
              <a:t> 0</a:t>
            </a:r>
          </a:p>
          <a:p>
            <a:pPr algn="l" eaLnBrk="1" hangingPunct="1">
              <a:spcBef>
                <a:spcPts val="1075"/>
              </a:spcBef>
              <a:buFont typeface="Arial" panose="020B0604020202020204" pitchFamily="34" charset="0"/>
              <a:buAutoNum type="alphaUcPeriod"/>
            </a:pPr>
            <a:r>
              <a:rPr lang="en-US" altLang="en-US" sz="2200"/>
              <a:t>E </a:t>
            </a:r>
            <a:r>
              <a:rPr lang="en-US" altLang="en-US" sz="2200">
                <a:sym typeface="Symbol" panose="05050102010706020507" pitchFamily="18" charset="2"/>
              </a:rPr>
              <a:t></a:t>
            </a:r>
            <a:r>
              <a:rPr lang="en-US" altLang="en-US" sz="2200"/>
              <a:t> D </a:t>
            </a:r>
            <a:r>
              <a:rPr lang="en-US" altLang="en-US" sz="2200">
                <a:sym typeface="Symbol" panose="05050102010706020507" pitchFamily="18" charset="2"/>
              </a:rPr>
              <a:t></a:t>
            </a:r>
            <a:r>
              <a:rPr lang="en-US" altLang="en-US" sz="2200"/>
              <a:t> C </a:t>
            </a:r>
            <a:r>
              <a:rPr lang="en-US" altLang="en-US" sz="2200">
                <a:sym typeface="Symbol" panose="05050102010706020507" pitchFamily="18" charset="2"/>
              </a:rPr>
              <a:t></a:t>
            </a:r>
            <a:r>
              <a:rPr lang="en-US" altLang="en-US" sz="2200"/>
              <a:t> B </a:t>
            </a:r>
            <a:r>
              <a:rPr lang="en-US" altLang="en-US" sz="2200">
                <a:sym typeface="Symbol" panose="05050102010706020507" pitchFamily="18" charset="2"/>
              </a:rPr>
              <a:t></a:t>
            </a:r>
            <a:r>
              <a:rPr lang="en-US" altLang="en-US" sz="2200"/>
              <a:t> A</a:t>
            </a:r>
          </a:p>
          <a:p>
            <a:pPr algn="l" eaLnBrk="1" hangingPunct="1">
              <a:spcBef>
                <a:spcPts val="1075"/>
              </a:spcBef>
              <a:buFont typeface="Arial" panose="020B0604020202020204" pitchFamily="34" charset="0"/>
              <a:buAutoNum type="alphaUcPeriod"/>
            </a:pPr>
            <a:r>
              <a:rPr lang="en-US" altLang="en-US" sz="2200" b="1">
                <a:solidFill>
                  <a:srgbClr val="662A6D"/>
                </a:solidFill>
              </a:rPr>
              <a:t>A </a:t>
            </a:r>
            <a:r>
              <a:rPr lang="en-US" altLang="en-US" sz="2200" b="1">
                <a:solidFill>
                  <a:srgbClr val="662A6D"/>
                </a:solidFill>
                <a:sym typeface="Symbol" panose="05050102010706020507" pitchFamily="18" charset="2"/>
              </a:rPr>
              <a:t></a:t>
            </a:r>
            <a:r>
              <a:rPr lang="en-US" altLang="en-US" sz="2200" b="1">
                <a:solidFill>
                  <a:srgbClr val="662A6D"/>
                </a:solidFill>
              </a:rPr>
              <a:t> B </a:t>
            </a:r>
            <a:r>
              <a:rPr lang="en-US" altLang="en-US" sz="2200" b="1">
                <a:solidFill>
                  <a:srgbClr val="662A6D"/>
                </a:solidFill>
                <a:sym typeface="Symbol" panose="05050102010706020507" pitchFamily="18" charset="2"/>
              </a:rPr>
              <a:t></a:t>
            </a:r>
            <a:r>
              <a:rPr lang="en-US" altLang="en-US" sz="2200" b="1">
                <a:solidFill>
                  <a:srgbClr val="662A6D"/>
                </a:solidFill>
              </a:rPr>
              <a:t> C </a:t>
            </a:r>
            <a:r>
              <a:rPr lang="en-US" altLang="en-US" sz="2200" b="1">
                <a:solidFill>
                  <a:srgbClr val="662A6D"/>
                </a:solidFill>
                <a:sym typeface="Symbol" panose="05050102010706020507" pitchFamily="18" charset="2"/>
              </a:rPr>
              <a:t></a:t>
            </a:r>
            <a:r>
              <a:rPr lang="en-US" altLang="en-US" sz="2200" b="1">
                <a:solidFill>
                  <a:srgbClr val="662A6D"/>
                </a:solidFill>
              </a:rPr>
              <a:t> D </a:t>
            </a:r>
            <a:r>
              <a:rPr lang="en-US" altLang="en-US" sz="2200" b="1">
                <a:solidFill>
                  <a:srgbClr val="662A6D"/>
                </a:solidFill>
                <a:sym typeface="Symbol" panose="05050102010706020507" pitchFamily="18" charset="2"/>
              </a:rPr>
              <a:t></a:t>
            </a:r>
            <a:r>
              <a:rPr lang="en-US" altLang="en-US" sz="2200" b="1">
                <a:solidFill>
                  <a:srgbClr val="662A6D"/>
                </a:solidFill>
              </a:rPr>
              <a:t> E</a:t>
            </a:r>
            <a:endParaRPr lang="en-US" altLang="en-US" sz="2200"/>
          </a:p>
          <a:p>
            <a:pPr algn="l" eaLnBrk="1" hangingPunct="1">
              <a:spcBef>
                <a:spcPts val="1075"/>
              </a:spcBef>
              <a:buFont typeface="Arial" panose="020B0604020202020204" pitchFamily="34" charset="0"/>
              <a:buAutoNum type="alphaUcPeriod"/>
            </a:pPr>
            <a:r>
              <a:rPr lang="en-US" altLang="en-US" sz="2200"/>
              <a:t>A </a:t>
            </a:r>
            <a:r>
              <a:rPr lang="en-US" altLang="en-US" sz="2200">
                <a:sym typeface="Symbol" panose="05050102010706020507" pitchFamily="18" charset="2"/>
              </a:rPr>
              <a:t></a:t>
            </a:r>
            <a:r>
              <a:rPr lang="en-US" altLang="en-US" sz="2200"/>
              <a:t> B </a:t>
            </a:r>
            <a:r>
              <a:rPr lang="en-US" altLang="en-US" sz="2200">
                <a:sym typeface="Symbol" panose="05050102010706020507" pitchFamily="18" charset="2"/>
              </a:rPr>
              <a:t></a:t>
            </a:r>
            <a:r>
              <a:rPr lang="en-US" altLang="en-US" sz="2200"/>
              <a:t> D </a:t>
            </a:r>
            <a:r>
              <a:rPr lang="en-US" altLang="en-US" sz="2200">
                <a:sym typeface="Symbol" panose="05050102010706020507" pitchFamily="18" charset="2"/>
              </a:rPr>
              <a:t></a:t>
            </a:r>
            <a:r>
              <a:rPr lang="en-US" altLang="en-US" sz="2200"/>
              <a:t> E; C </a:t>
            </a:r>
            <a:r>
              <a:rPr lang="en-US" altLang="en-US" sz="2200">
                <a:sym typeface="Symbol" panose="05050102010706020507" pitchFamily="18" charset="2"/>
              </a:rPr>
              <a:t></a:t>
            </a:r>
            <a:r>
              <a:rPr lang="en-US" altLang="en-US" sz="2200"/>
              <a:t> 0 </a:t>
            </a:r>
          </a:p>
        </p:txBody>
      </p:sp>
      <p:sp>
        <p:nvSpPr>
          <p:cNvPr id="78854"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2-38</a:t>
            </a:r>
          </a:p>
        </p:txBody>
      </p:sp>
    </p:spTree>
    <p:extLst>
      <p:ext uri="{BB962C8B-B14F-4D97-AF65-F5344CB8AC3E}">
        <p14:creationId xmlns:p14="http://schemas.microsoft.com/office/powerpoint/2010/main" val="104941383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p:cNvSpPr>
          <p:nvPr/>
        </p:nvSpPr>
        <p:spPr bwMode="auto">
          <a:xfrm>
            <a:off x="558800" y="733425"/>
            <a:ext cx="8389938"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An arrow is launched vertically upward. It moves straight up to a maximum height, then falls to the ground. The trajectory of the arrow is noted. Which graph best represents the vertical velocity of the arrow as a function of time? Ignore air resistance; the only force acting is gravity.</a:t>
            </a:r>
          </a:p>
        </p:txBody>
      </p:sp>
      <p:pic>
        <p:nvPicPr>
          <p:cNvPr id="808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963" y="2849563"/>
            <a:ext cx="701833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900" name="Rectangle 5"/>
          <p:cNvSpPr>
            <a:spLocks/>
          </p:cNvSpPr>
          <p:nvPr/>
        </p:nvSpPr>
        <p:spPr bwMode="auto">
          <a:xfrm>
            <a:off x="558800" y="138113"/>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Checking Understanding</a:t>
            </a:r>
          </a:p>
        </p:txBody>
      </p:sp>
      <p:sp>
        <p:nvSpPr>
          <p:cNvPr id="80901"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2-39</a:t>
            </a:r>
          </a:p>
        </p:txBody>
      </p:sp>
      <p:pic>
        <p:nvPicPr>
          <p:cNvPr id="80902"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9355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2849563"/>
            <a:ext cx="701833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947" name="Rectangle 2"/>
          <p:cNvSpPr>
            <a:spLocks/>
          </p:cNvSpPr>
          <p:nvPr/>
        </p:nvSpPr>
        <p:spPr bwMode="auto">
          <a:xfrm>
            <a:off x="558800" y="733425"/>
            <a:ext cx="8389938"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An arrow is launched vertically upward. It moves straight up to a maximum height, then falls to the ground. The trajectory of the arrow is noted. Which graph best represents the vertical velocity of the arrow as a function of time? Ignore air resistance; the only force acting is gravity.</a:t>
            </a:r>
          </a:p>
        </p:txBody>
      </p:sp>
      <p:sp>
        <p:nvSpPr>
          <p:cNvPr id="82948" name="Rectangle 5"/>
          <p:cNvSpPr>
            <a:spLocks/>
          </p:cNvSpPr>
          <p:nvPr/>
        </p:nvSpPr>
        <p:spPr bwMode="auto">
          <a:xfrm>
            <a:off x="558800" y="138113"/>
            <a:ext cx="24574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sp>
        <p:nvSpPr>
          <p:cNvPr id="82949" name="Rectangle 8"/>
          <p:cNvSpPr>
            <a:spLocks/>
          </p:cNvSpPr>
          <p:nvPr/>
        </p:nvSpPr>
        <p:spPr bwMode="auto">
          <a:xfrm>
            <a:off x="6081713" y="5224463"/>
            <a:ext cx="4000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1800" b="1">
                <a:solidFill>
                  <a:srgbClr val="662A6D"/>
                </a:solidFill>
                <a:latin typeface="Times New Roman" panose="02020603050405020304" pitchFamily="18" charset="0"/>
              </a:rPr>
              <a:t>D.</a:t>
            </a:r>
            <a:endParaRPr lang="en-US" altLang="en-US" sz="1800">
              <a:solidFill>
                <a:srgbClr val="662A6D"/>
              </a:solidFill>
              <a:latin typeface="Times New Roman" panose="02020603050405020304" pitchFamily="18" charset="0"/>
            </a:endParaRPr>
          </a:p>
        </p:txBody>
      </p:sp>
      <p:sp>
        <p:nvSpPr>
          <p:cNvPr id="82950" name="AutoShape 9"/>
          <p:cNvSpPr>
            <a:spLocks noChangeArrowheads="1"/>
          </p:cNvSpPr>
          <p:nvPr/>
        </p:nvSpPr>
        <p:spPr bwMode="auto">
          <a:xfrm>
            <a:off x="5608638" y="3317875"/>
            <a:ext cx="1270000" cy="1660525"/>
          </a:xfrm>
          <a:prstGeom prst="roundRect">
            <a:avLst>
              <a:gd name="adj" fmla="val 16667"/>
            </a:avLst>
          </a:prstGeom>
          <a:noFill/>
          <a:ln w="25400">
            <a:solidFill>
              <a:srgbClr val="73307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2951" name="Rectangle 13"/>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2-40</a:t>
            </a:r>
          </a:p>
        </p:txBody>
      </p:sp>
    </p:spTree>
    <p:extLst>
      <p:ext uri="{BB962C8B-B14F-4D97-AF65-F5344CB8AC3E}">
        <p14:creationId xmlns:p14="http://schemas.microsoft.com/office/powerpoint/2010/main" val="402787984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p:cNvSpPr>
          <p:nvPr/>
        </p:nvSpPr>
        <p:spPr bwMode="auto">
          <a:xfrm>
            <a:off x="558800" y="733425"/>
            <a:ext cx="838993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The figure below shows five arrows with differing masses that were launched straight up with the noted speeds. Rank the arrows, from greatest to least, on the basis of the maximum height the arrows reach. Ignore air resistance; the only force acting is gravity.</a:t>
            </a:r>
          </a:p>
        </p:txBody>
      </p:sp>
      <p:pic>
        <p:nvPicPr>
          <p:cNvPr id="849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2228850"/>
            <a:ext cx="82296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996" name="Rectangle 5"/>
          <p:cNvSpPr>
            <a:spLocks/>
          </p:cNvSpPr>
          <p:nvPr/>
        </p:nvSpPr>
        <p:spPr bwMode="auto">
          <a:xfrm>
            <a:off x="568325" y="5199063"/>
            <a:ext cx="3122613"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57200" indent="-457200" algn="r" defTabSz="822325">
              <a:defRPr sz="2400">
                <a:solidFill>
                  <a:schemeClr val="tx1"/>
                </a:solidFill>
                <a:latin typeface="Arial" panose="020B0604020202020204" pitchFamily="34" charset="0"/>
                <a:cs typeface="Arial" panose="020B0604020202020204" pitchFamily="34" charset="0"/>
              </a:defRPr>
            </a:lvl1pPr>
            <a:lvl2pPr marL="1054100" indent="-457200" algn="r" defTabSz="822325">
              <a:defRPr sz="2400">
                <a:solidFill>
                  <a:schemeClr val="tx1"/>
                </a:solidFill>
                <a:latin typeface="Arial" panose="020B0604020202020204" pitchFamily="34" charset="0"/>
                <a:cs typeface="Arial" panose="020B0604020202020204" pitchFamily="34" charset="0"/>
              </a:defRPr>
            </a:lvl2pPr>
            <a:lvl3pPr marL="1593850" indent="-457200" algn="r" defTabSz="822325">
              <a:defRPr sz="2400">
                <a:solidFill>
                  <a:schemeClr val="tx1"/>
                </a:solidFill>
                <a:latin typeface="Arial" panose="020B0604020202020204" pitchFamily="34" charset="0"/>
                <a:cs typeface="Arial" panose="020B0604020202020204" pitchFamily="34" charset="0"/>
              </a:defRPr>
            </a:lvl3pPr>
            <a:lvl4pPr marL="1901825" indent="-457200" algn="r" defTabSz="822325">
              <a:defRPr sz="2400">
                <a:solidFill>
                  <a:schemeClr val="tx1"/>
                </a:solidFill>
                <a:latin typeface="Arial" panose="020B0604020202020204" pitchFamily="34" charset="0"/>
                <a:cs typeface="Arial" panose="020B0604020202020204" pitchFamily="34" charset="0"/>
              </a:defRPr>
            </a:lvl4pPr>
            <a:lvl5pPr marL="2209800" indent="-457200" algn="r" defTabSz="822325">
              <a:defRPr sz="2400">
                <a:solidFill>
                  <a:schemeClr val="tx1"/>
                </a:solidFill>
                <a:latin typeface="Arial" panose="020B0604020202020204" pitchFamily="34" charset="0"/>
                <a:cs typeface="Arial" panose="020B0604020202020204" pitchFamily="34" charset="0"/>
              </a:defRPr>
            </a:lvl5pPr>
            <a:lvl6pPr marL="26670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242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5814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386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075"/>
              </a:spcBef>
              <a:buFont typeface="Arial" panose="020B0604020202020204" pitchFamily="34" charset="0"/>
              <a:buAutoNum type="alphaUcPeriod"/>
            </a:pPr>
            <a:r>
              <a:rPr lang="en-US" altLang="en-US" sz="2200"/>
              <a:t>E </a:t>
            </a:r>
            <a:r>
              <a:rPr lang="en-US" altLang="en-US" sz="2200">
                <a:sym typeface="Symbol" panose="05050102010706020507" pitchFamily="18" charset="2"/>
              </a:rPr>
              <a:t></a:t>
            </a:r>
            <a:r>
              <a:rPr lang="en-US" altLang="en-US" sz="2200"/>
              <a:t> D </a:t>
            </a:r>
            <a:r>
              <a:rPr lang="en-US" altLang="en-US" sz="2200">
                <a:sym typeface="Symbol" panose="05050102010706020507" pitchFamily="18" charset="2"/>
              </a:rPr>
              <a:t></a:t>
            </a:r>
            <a:r>
              <a:rPr lang="en-US" altLang="en-US" sz="2200"/>
              <a:t> A </a:t>
            </a:r>
            <a:r>
              <a:rPr lang="en-US" altLang="en-US" sz="2200">
                <a:sym typeface="Symbol" panose="05050102010706020507" pitchFamily="18" charset="2"/>
              </a:rPr>
              <a:t></a:t>
            </a:r>
            <a:r>
              <a:rPr lang="en-US" altLang="en-US" sz="2200"/>
              <a:t> B </a:t>
            </a:r>
            <a:r>
              <a:rPr lang="en-US" altLang="en-US" sz="2200">
                <a:sym typeface="Symbol" panose="05050102010706020507" pitchFamily="18" charset="2"/>
              </a:rPr>
              <a:t> </a:t>
            </a:r>
            <a:r>
              <a:rPr lang="en-US" altLang="en-US" sz="2200"/>
              <a:t>C </a:t>
            </a:r>
          </a:p>
          <a:p>
            <a:pPr algn="l" eaLnBrk="1" hangingPunct="1">
              <a:spcBef>
                <a:spcPts val="1075"/>
              </a:spcBef>
              <a:buFont typeface="Arial" panose="020B0604020202020204" pitchFamily="34" charset="0"/>
              <a:buAutoNum type="alphaUcPeriod"/>
            </a:pPr>
            <a:r>
              <a:rPr lang="en-US" altLang="en-US" sz="2200"/>
              <a:t>C </a:t>
            </a:r>
            <a:r>
              <a:rPr lang="en-US" altLang="en-US" sz="2200">
                <a:sym typeface="Symbol" panose="05050102010706020507" pitchFamily="18" charset="2"/>
              </a:rPr>
              <a:t></a:t>
            </a:r>
            <a:r>
              <a:rPr lang="en-US" altLang="en-US" sz="2200"/>
              <a:t> D </a:t>
            </a:r>
            <a:r>
              <a:rPr lang="en-US" altLang="en-US" sz="2200">
                <a:sym typeface="Symbol" panose="05050102010706020507" pitchFamily="18" charset="2"/>
              </a:rPr>
              <a:t></a:t>
            </a:r>
            <a:r>
              <a:rPr lang="en-US" altLang="en-US" sz="2200"/>
              <a:t> A </a:t>
            </a:r>
            <a:r>
              <a:rPr lang="en-US" altLang="en-US" sz="2200">
                <a:sym typeface="Symbol" panose="05050102010706020507" pitchFamily="18" charset="2"/>
              </a:rPr>
              <a:t></a:t>
            </a:r>
            <a:r>
              <a:rPr lang="en-US" altLang="en-US" sz="2200"/>
              <a:t> B </a:t>
            </a:r>
            <a:r>
              <a:rPr lang="en-US" altLang="en-US" sz="2200">
                <a:sym typeface="Symbol" panose="05050102010706020507" pitchFamily="18" charset="2"/>
              </a:rPr>
              <a:t> </a:t>
            </a:r>
            <a:r>
              <a:rPr lang="en-US" altLang="en-US" sz="2200"/>
              <a:t>E</a:t>
            </a:r>
          </a:p>
        </p:txBody>
      </p:sp>
      <p:sp>
        <p:nvSpPr>
          <p:cNvPr id="84997" name="Rectangle 6"/>
          <p:cNvSpPr>
            <a:spLocks/>
          </p:cNvSpPr>
          <p:nvPr/>
        </p:nvSpPr>
        <p:spPr bwMode="auto">
          <a:xfrm>
            <a:off x="4235450" y="5195888"/>
            <a:ext cx="3122613"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57200" indent="-457200" algn="r" defTabSz="822325">
              <a:defRPr sz="2400">
                <a:solidFill>
                  <a:schemeClr val="tx1"/>
                </a:solidFill>
                <a:latin typeface="Arial" panose="020B0604020202020204" pitchFamily="34" charset="0"/>
                <a:cs typeface="Arial" panose="020B0604020202020204" pitchFamily="34" charset="0"/>
              </a:defRPr>
            </a:lvl1pPr>
            <a:lvl2pPr marL="1054100" indent="-457200" algn="r" defTabSz="822325">
              <a:defRPr sz="2400">
                <a:solidFill>
                  <a:schemeClr val="tx1"/>
                </a:solidFill>
                <a:latin typeface="Arial" panose="020B0604020202020204" pitchFamily="34" charset="0"/>
                <a:cs typeface="Arial" panose="020B0604020202020204" pitchFamily="34" charset="0"/>
              </a:defRPr>
            </a:lvl2pPr>
            <a:lvl3pPr marL="1593850" indent="-457200" algn="r" defTabSz="822325">
              <a:defRPr sz="2400">
                <a:solidFill>
                  <a:schemeClr val="tx1"/>
                </a:solidFill>
                <a:latin typeface="Arial" panose="020B0604020202020204" pitchFamily="34" charset="0"/>
                <a:cs typeface="Arial" panose="020B0604020202020204" pitchFamily="34" charset="0"/>
              </a:defRPr>
            </a:lvl3pPr>
            <a:lvl4pPr marL="1901825" indent="-457200" algn="r" defTabSz="822325">
              <a:defRPr sz="2400">
                <a:solidFill>
                  <a:schemeClr val="tx1"/>
                </a:solidFill>
                <a:latin typeface="Arial" panose="020B0604020202020204" pitchFamily="34" charset="0"/>
                <a:cs typeface="Arial" panose="020B0604020202020204" pitchFamily="34" charset="0"/>
              </a:defRPr>
            </a:lvl4pPr>
            <a:lvl5pPr marL="2209800" indent="-457200" algn="r" defTabSz="822325">
              <a:defRPr sz="2400">
                <a:solidFill>
                  <a:schemeClr val="tx1"/>
                </a:solidFill>
                <a:latin typeface="Arial" panose="020B0604020202020204" pitchFamily="34" charset="0"/>
                <a:cs typeface="Arial" panose="020B0604020202020204" pitchFamily="34" charset="0"/>
              </a:defRPr>
            </a:lvl5pPr>
            <a:lvl6pPr marL="26670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242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5814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386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075"/>
              </a:spcBef>
              <a:buFont typeface="Arial" panose="020B0604020202020204" pitchFamily="34" charset="0"/>
              <a:buAutoNum type="alphaUcPeriod" startAt="3"/>
            </a:pPr>
            <a:r>
              <a:rPr lang="en-US" altLang="en-US" sz="2200"/>
              <a:t>C </a:t>
            </a:r>
            <a:r>
              <a:rPr lang="en-US" altLang="en-US" sz="2200">
                <a:sym typeface="Symbol" panose="05050102010706020507" pitchFamily="18" charset="2"/>
              </a:rPr>
              <a:t></a:t>
            </a:r>
            <a:r>
              <a:rPr lang="en-US" altLang="en-US" sz="2200"/>
              <a:t> B </a:t>
            </a:r>
            <a:r>
              <a:rPr lang="en-US" altLang="en-US" sz="2200">
                <a:sym typeface="Symbol" panose="05050102010706020507" pitchFamily="18" charset="2"/>
              </a:rPr>
              <a:t></a:t>
            </a:r>
            <a:r>
              <a:rPr lang="en-US" altLang="en-US" sz="2200"/>
              <a:t> A </a:t>
            </a:r>
            <a:r>
              <a:rPr lang="en-US" altLang="en-US" sz="2200">
                <a:sym typeface="Symbol" panose="05050102010706020507" pitchFamily="18" charset="2"/>
              </a:rPr>
              <a:t></a:t>
            </a:r>
            <a:r>
              <a:rPr lang="en-US" altLang="en-US" sz="2200"/>
              <a:t> D </a:t>
            </a:r>
            <a:r>
              <a:rPr lang="en-US" altLang="en-US" sz="2200">
                <a:sym typeface="Symbol" panose="05050102010706020507" pitchFamily="18" charset="2"/>
              </a:rPr>
              <a:t> </a:t>
            </a:r>
            <a:r>
              <a:rPr lang="en-US" altLang="en-US" sz="2200"/>
              <a:t>E </a:t>
            </a:r>
          </a:p>
          <a:p>
            <a:pPr algn="l" eaLnBrk="1" hangingPunct="1">
              <a:spcBef>
                <a:spcPts val="1075"/>
              </a:spcBef>
              <a:buFont typeface="Arial" panose="020B0604020202020204" pitchFamily="34" charset="0"/>
              <a:buAutoNum type="alphaUcPeriod" startAt="3"/>
            </a:pPr>
            <a:r>
              <a:rPr lang="en-US" altLang="en-US" sz="2200"/>
              <a:t>E </a:t>
            </a:r>
            <a:r>
              <a:rPr lang="en-US" altLang="en-US" sz="2200">
                <a:sym typeface="Symbol" panose="05050102010706020507" pitchFamily="18" charset="2"/>
              </a:rPr>
              <a:t></a:t>
            </a:r>
            <a:r>
              <a:rPr lang="en-US" altLang="en-US" sz="2200"/>
              <a:t> B </a:t>
            </a:r>
            <a:r>
              <a:rPr lang="en-US" altLang="en-US" sz="2200">
                <a:sym typeface="Symbol" panose="05050102010706020507" pitchFamily="18" charset="2"/>
              </a:rPr>
              <a:t></a:t>
            </a:r>
            <a:r>
              <a:rPr lang="en-US" altLang="en-US" sz="2200"/>
              <a:t> A </a:t>
            </a:r>
            <a:r>
              <a:rPr lang="en-US" altLang="en-US" sz="2200">
                <a:sym typeface="Symbol" panose="05050102010706020507" pitchFamily="18" charset="2"/>
              </a:rPr>
              <a:t></a:t>
            </a:r>
            <a:r>
              <a:rPr lang="en-US" altLang="en-US" sz="2200"/>
              <a:t> D </a:t>
            </a:r>
            <a:r>
              <a:rPr lang="en-US" altLang="en-US" sz="2200">
                <a:sym typeface="Symbol" panose="05050102010706020507" pitchFamily="18" charset="2"/>
              </a:rPr>
              <a:t> </a:t>
            </a:r>
            <a:r>
              <a:rPr lang="en-US" altLang="en-US" sz="2200"/>
              <a:t>C</a:t>
            </a:r>
          </a:p>
        </p:txBody>
      </p:sp>
      <p:sp>
        <p:nvSpPr>
          <p:cNvPr id="84998"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2-41</a:t>
            </a:r>
          </a:p>
        </p:txBody>
      </p:sp>
      <p:sp>
        <p:nvSpPr>
          <p:cNvPr id="84999" name="Rectangle 10"/>
          <p:cNvSpPr>
            <a:spLocks/>
          </p:cNvSpPr>
          <p:nvPr/>
        </p:nvSpPr>
        <p:spPr bwMode="auto">
          <a:xfrm>
            <a:off x="558800" y="138113"/>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Checking Understanding</a:t>
            </a:r>
          </a:p>
        </p:txBody>
      </p:sp>
      <p:pic>
        <p:nvPicPr>
          <p:cNvPr id="85000"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64824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p:cNvSpPr>
          <p:nvPr/>
        </p:nvSpPr>
        <p:spPr bwMode="auto">
          <a:xfrm>
            <a:off x="558800" y="733425"/>
            <a:ext cx="838993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The figure below shows five arrows with differing masses that were launched straight up with the noted speeds. Rank the arrows, from greatest to least, on the basis of the maximum height the arrows reach. Ignore air resistance; the only force acting is gravity.</a:t>
            </a:r>
          </a:p>
        </p:txBody>
      </p:sp>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2228850"/>
            <a:ext cx="82296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044" name="Rectangle 5"/>
          <p:cNvSpPr>
            <a:spLocks/>
          </p:cNvSpPr>
          <p:nvPr/>
        </p:nvSpPr>
        <p:spPr bwMode="auto">
          <a:xfrm>
            <a:off x="568325" y="5199063"/>
            <a:ext cx="3122613"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57200" indent="-457200" algn="r" defTabSz="822325">
              <a:defRPr sz="2400">
                <a:solidFill>
                  <a:schemeClr val="tx1"/>
                </a:solidFill>
                <a:latin typeface="Arial" panose="020B0604020202020204" pitchFamily="34" charset="0"/>
                <a:cs typeface="Arial" panose="020B0604020202020204" pitchFamily="34" charset="0"/>
              </a:defRPr>
            </a:lvl1pPr>
            <a:lvl2pPr marL="1054100" indent="-457200" algn="r" defTabSz="822325">
              <a:defRPr sz="2400">
                <a:solidFill>
                  <a:schemeClr val="tx1"/>
                </a:solidFill>
                <a:latin typeface="Arial" panose="020B0604020202020204" pitchFamily="34" charset="0"/>
                <a:cs typeface="Arial" panose="020B0604020202020204" pitchFamily="34" charset="0"/>
              </a:defRPr>
            </a:lvl2pPr>
            <a:lvl3pPr marL="1593850" indent="-457200" algn="r" defTabSz="822325">
              <a:defRPr sz="2400">
                <a:solidFill>
                  <a:schemeClr val="tx1"/>
                </a:solidFill>
                <a:latin typeface="Arial" panose="020B0604020202020204" pitchFamily="34" charset="0"/>
                <a:cs typeface="Arial" panose="020B0604020202020204" pitchFamily="34" charset="0"/>
              </a:defRPr>
            </a:lvl3pPr>
            <a:lvl4pPr marL="1901825" indent="-457200" algn="r" defTabSz="822325">
              <a:defRPr sz="2400">
                <a:solidFill>
                  <a:schemeClr val="tx1"/>
                </a:solidFill>
                <a:latin typeface="Arial" panose="020B0604020202020204" pitchFamily="34" charset="0"/>
                <a:cs typeface="Arial" panose="020B0604020202020204" pitchFamily="34" charset="0"/>
              </a:defRPr>
            </a:lvl4pPr>
            <a:lvl5pPr marL="2209800" indent="-457200" algn="r" defTabSz="822325">
              <a:defRPr sz="2400">
                <a:solidFill>
                  <a:schemeClr val="tx1"/>
                </a:solidFill>
                <a:latin typeface="Arial" panose="020B0604020202020204" pitchFamily="34" charset="0"/>
                <a:cs typeface="Arial" panose="020B0604020202020204" pitchFamily="34" charset="0"/>
              </a:defRPr>
            </a:lvl5pPr>
            <a:lvl6pPr marL="26670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242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5814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386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075"/>
              </a:spcBef>
              <a:buFont typeface="Arial" panose="020B0604020202020204" pitchFamily="34" charset="0"/>
              <a:buAutoNum type="alphaUcPeriod"/>
            </a:pPr>
            <a:r>
              <a:rPr lang="en-US" altLang="en-US" sz="2200"/>
              <a:t>E </a:t>
            </a:r>
            <a:r>
              <a:rPr lang="en-US" altLang="en-US" sz="2200">
                <a:sym typeface="Symbol" panose="05050102010706020507" pitchFamily="18" charset="2"/>
              </a:rPr>
              <a:t></a:t>
            </a:r>
            <a:r>
              <a:rPr lang="en-US" altLang="en-US" sz="2200"/>
              <a:t> D </a:t>
            </a:r>
            <a:r>
              <a:rPr lang="en-US" altLang="en-US" sz="2200">
                <a:sym typeface="Symbol" panose="05050102010706020507" pitchFamily="18" charset="2"/>
              </a:rPr>
              <a:t></a:t>
            </a:r>
            <a:r>
              <a:rPr lang="en-US" altLang="en-US" sz="2200"/>
              <a:t> A </a:t>
            </a:r>
            <a:r>
              <a:rPr lang="en-US" altLang="en-US" sz="2200">
                <a:sym typeface="Symbol" panose="05050102010706020507" pitchFamily="18" charset="2"/>
              </a:rPr>
              <a:t></a:t>
            </a:r>
            <a:r>
              <a:rPr lang="en-US" altLang="en-US" sz="2200"/>
              <a:t> B </a:t>
            </a:r>
            <a:r>
              <a:rPr lang="en-US" altLang="en-US" sz="2200">
                <a:sym typeface="Symbol" panose="05050102010706020507" pitchFamily="18" charset="2"/>
              </a:rPr>
              <a:t> </a:t>
            </a:r>
            <a:r>
              <a:rPr lang="en-US" altLang="en-US" sz="2200"/>
              <a:t>C </a:t>
            </a:r>
          </a:p>
          <a:p>
            <a:pPr algn="l" eaLnBrk="1" hangingPunct="1">
              <a:spcBef>
                <a:spcPts val="1075"/>
              </a:spcBef>
              <a:buFont typeface="Arial" panose="020B0604020202020204" pitchFamily="34" charset="0"/>
              <a:buAutoNum type="alphaUcPeriod"/>
            </a:pPr>
            <a:r>
              <a:rPr lang="en-US" altLang="en-US" sz="2200" b="1">
                <a:solidFill>
                  <a:srgbClr val="662A6D"/>
                </a:solidFill>
              </a:rPr>
              <a:t>C </a:t>
            </a:r>
            <a:r>
              <a:rPr lang="en-US" altLang="en-US" sz="2200" b="1">
                <a:solidFill>
                  <a:srgbClr val="662A6D"/>
                </a:solidFill>
                <a:sym typeface="Symbol" panose="05050102010706020507" pitchFamily="18" charset="2"/>
              </a:rPr>
              <a:t></a:t>
            </a:r>
            <a:r>
              <a:rPr lang="en-US" altLang="en-US" sz="2200" b="1">
                <a:solidFill>
                  <a:srgbClr val="662A6D"/>
                </a:solidFill>
              </a:rPr>
              <a:t> D </a:t>
            </a:r>
            <a:r>
              <a:rPr lang="en-US" altLang="en-US" sz="2200" b="1">
                <a:solidFill>
                  <a:srgbClr val="662A6D"/>
                </a:solidFill>
                <a:sym typeface="Symbol" panose="05050102010706020507" pitchFamily="18" charset="2"/>
              </a:rPr>
              <a:t></a:t>
            </a:r>
            <a:r>
              <a:rPr lang="en-US" altLang="en-US" sz="2200" b="1">
                <a:solidFill>
                  <a:srgbClr val="662A6D"/>
                </a:solidFill>
              </a:rPr>
              <a:t> A </a:t>
            </a:r>
            <a:r>
              <a:rPr lang="en-US" altLang="en-US" sz="2200" b="1">
                <a:solidFill>
                  <a:srgbClr val="662A6D"/>
                </a:solidFill>
                <a:sym typeface="Symbol" panose="05050102010706020507" pitchFamily="18" charset="2"/>
              </a:rPr>
              <a:t></a:t>
            </a:r>
            <a:r>
              <a:rPr lang="en-US" altLang="en-US" sz="2200" b="1">
                <a:solidFill>
                  <a:srgbClr val="662A6D"/>
                </a:solidFill>
              </a:rPr>
              <a:t> B </a:t>
            </a:r>
            <a:r>
              <a:rPr lang="en-US" altLang="en-US" sz="2200" b="1">
                <a:solidFill>
                  <a:srgbClr val="662A6D"/>
                </a:solidFill>
                <a:sym typeface="Symbol" panose="05050102010706020507" pitchFamily="18" charset="2"/>
              </a:rPr>
              <a:t> </a:t>
            </a:r>
            <a:r>
              <a:rPr lang="en-US" altLang="en-US" sz="2200" b="1">
                <a:solidFill>
                  <a:srgbClr val="662A6D"/>
                </a:solidFill>
              </a:rPr>
              <a:t>E</a:t>
            </a:r>
            <a:endParaRPr lang="en-US" altLang="en-US" sz="2200"/>
          </a:p>
        </p:txBody>
      </p:sp>
      <p:sp>
        <p:nvSpPr>
          <p:cNvPr id="87045"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2-42</a:t>
            </a:r>
          </a:p>
        </p:txBody>
      </p:sp>
      <p:sp>
        <p:nvSpPr>
          <p:cNvPr id="87046" name="Rectangle 8"/>
          <p:cNvSpPr>
            <a:spLocks/>
          </p:cNvSpPr>
          <p:nvPr/>
        </p:nvSpPr>
        <p:spPr bwMode="auto">
          <a:xfrm>
            <a:off x="558800" y="138113"/>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sp>
        <p:nvSpPr>
          <p:cNvPr id="87047" name="Rectangle 9"/>
          <p:cNvSpPr>
            <a:spLocks/>
          </p:cNvSpPr>
          <p:nvPr/>
        </p:nvSpPr>
        <p:spPr bwMode="auto">
          <a:xfrm>
            <a:off x="4235450" y="5195888"/>
            <a:ext cx="3122613"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57200" indent="-457200" algn="r" defTabSz="822325">
              <a:defRPr sz="2400">
                <a:solidFill>
                  <a:schemeClr val="tx1"/>
                </a:solidFill>
                <a:latin typeface="Arial" panose="020B0604020202020204" pitchFamily="34" charset="0"/>
                <a:cs typeface="Arial" panose="020B0604020202020204" pitchFamily="34" charset="0"/>
              </a:defRPr>
            </a:lvl1pPr>
            <a:lvl2pPr marL="1054100" indent="-457200" algn="r" defTabSz="822325">
              <a:defRPr sz="2400">
                <a:solidFill>
                  <a:schemeClr val="tx1"/>
                </a:solidFill>
                <a:latin typeface="Arial" panose="020B0604020202020204" pitchFamily="34" charset="0"/>
                <a:cs typeface="Arial" panose="020B0604020202020204" pitchFamily="34" charset="0"/>
              </a:defRPr>
            </a:lvl2pPr>
            <a:lvl3pPr marL="1593850" indent="-457200" algn="r" defTabSz="822325">
              <a:defRPr sz="2400">
                <a:solidFill>
                  <a:schemeClr val="tx1"/>
                </a:solidFill>
                <a:latin typeface="Arial" panose="020B0604020202020204" pitchFamily="34" charset="0"/>
                <a:cs typeface="Arial" panose="020B0604020202020204" pitchFamily="34" charset="0"/>
              </a:defRPr>
            </a:lvl3pPr>
            <a:lvl4pPr marL="1901825" indent="-457200" algn="r" defTabSz="822325">
              <a:defRPr sz="2400">
                <a:solidFill>
                  <a:schemeClr val="tx1"/>
                </a:solidFill>
                <a:latin typeface="Arial" panose="020B0604020202020204" pitchFamily="34" charset="0"/>
                <a:cs typeface="Arial" panose="020B0604020202020204" pitchFamily="34" charset="0"/>
              </a:defRPr>
            </a:lvl4pPr>
            <a:lvl5pPr marL="2209800" indent="-457200" algn="r" defTabSz="822325">
              <a:defRPr sz="2400">
                <a:solidFill>
                  <a:schemeClr val="tx1"/>
                </a:solidFill>
                <a:latin typeface="Arial" panose="020B0604020202020204" pitchFamily="34" charset="0"/>
                <a:cs typeface="Arial" panose="020B0604020202020204" pitchFamily="34" charset="0"/>
              </a:defRPr>
            </a:lvl5pPr>
            <a:lvl6pPr marL="26670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1242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5814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38600" indent="-4572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075"/>
              </a:spcBef>
              <a:buFont typeface="Arial" panose="020B0604020202020204" pitchFamily="34" charset="0"/>
              <a:buAutoNum type="alphaUcPeriod" startAt="3"/>
            </a:pPr>
            <a:r>
              <a:rPr lang="en-US" altLang="en-US" sz="2200"/>
              <a:t>C </a:t>
            </a:r>
            <a:r>
              <a:rPr lang="en-US" altLang="en-US" sz="2200">
                <a:sym typeface="Symbol" panose="05050102010706020507" pitchFamily="18" charset="2"/>
              </a:rPr>
              <a:t></a:t>
            </a:r>
            <a:r>
              <a:rPr lang="en-US" altLang="en-US" sz="2200"/>
              <a:t> B </a:t>
            </a:r>
            <a:r>
              <a:rPr lang="en-US" altLang="en-US" sz="2200">
                <a:sym typeface="Symbol" panose="05050102010706020507" pitchFamily="18" charset="2"/>
              </a:rPr>
              <a:t></a:t>
            </a:r>
            <a:r>
              <a:rPr lang="en-US" altLang="en-US" sz="2200"/>
              <a:t> A </a:t>
            </a:r>
            <a:r>
              <a:rPr lang="en-US" altLang="en-US" sz="2200">
                <a:sym typeface="Symbol" panose="05050102010706020507" pitchFamily="18" charset="2"/>
              </a:rPr>
              <a:t></a:t>
            </a:r>
            <a:r>
              <a:rPr lang="en-US" altLang="en-US" sz="2200"/>
              <a:t> D </a:t>
            </a:r>
            <a:r>
              <a:rPr lang="en-US" altLang="en-US" sz="2200">
                <a:sym typeface="Symbol" panose="05050102010706020507" pitchFamily="18" charset="2"/>
              </a:rPr>
              <a:t> </a:t>
            </a:r>
            <a:r>
              <a:rPr lang="en-US" altLang="en-US" sz="2200"/>
              <a:t>E </a:t>
            </a:r>
          </a:p>
          <a:p>
            <a:pPr algn="l" eaLnBrk="1" hangingPunct="1">
              <a:spcBef>
                <a:spcPts val="1075"/>
              </a:spcBef>
              <a:buFont typeface="Arial" panose="020B0604020202020204" pitchFamily="34" charset="0"/>
              <a:buAutoNum type="alphaUcPeriod" startAt="3"/>
            </a:pPr>
            <a:r>
              <a:rPr lang="en-US" altLang="en-US" sz="2200"/>
              <a:t>E </a:t>
            </a:r>
            <a:r>
              <a:rPr lang="en-US" altLang="en-US" sz="2200">
                <a:sym typeface="Symbol" panose="05050102010706020507" pitchFamily="18" charset="2"/>
              </a:rPr>
              <a:t></a:t>
            </a:r>
            <a:r>
              <a:rPr lang="en-US" altLang="en-US" sz="2200"/>
              <a:t> B </a:t>
            </a:r>
            <a:r>
              <a:rPr lang="en-US" altLang="en-US" sz="2200">
                <a:sym typeface="Symbol" panose="05050102010706020507" pitchFamily="18" charset="2"/>
              </a:rPr>
              <a:t></a:t>
            </a:r>
            <a:r>
              <a:rPr lang="en-US" altLang="en-US" sz="2200"/>
              <a:t> A </a:t>
            </a:r>
            <a:r>
              <a:rPr lang="en-US" altLang="en-US" sz="2200">
                <a:sym typeface="Symbol" panose="05050102010706020507" pitchFamily="18" charset="2"/>
              </a:rPr>
              <a:t></a:t>
            </a:r>
            <a:r>
              <a:rPr lang="en-US" altLang="en-US" sz="2200"/>
              <a:t> D </a:t>
            </a:r>
            <a:r>
              <a:rPr lang="en-US" altLang="en-US" sz="2200">
                <a:sym typeface="Symbol" panose="05050102010706020507" pitchFamily="18" charset="2"/>
              </a:rPr>
              <a:t> </a:t>
            </a:r>
            <a:r>
              <a:rPr lang="en-US" altLang="en-US" sz="2200"/>
              <a:t>C</a:t>
            </a:r>
          </a:p>
        </p:txBody>
      </p:sp>
    </p:spTree>
    <p:extLst>
      <p:ext uri="{BB962C8B-B14F-4D97-AF65-F5344CB8AC3E}">
        <p14:creationId xmlns:p14="http://schemas.microsoft.com/office/powerpoint/2010/main" val="121438010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p:cNvSpPr>
          <p:nvPr/>
        </p:nvSpPr>
        <p:spPr bwMode="auto">
          <a:xfrm>
            <a:off x="8251825" y="6524625"/>
            <a:ext cx="866775"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2-4</a:t>
            </a:r>
          </a:p>
        </p:txBody>
      </p:sp>
      <p:pic>
        <p:nvPicPr>
          <p:cNvPr id="11267" name="Picture 4" descr="02_LectureOutlin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11150"/>
            <a:ext cx="3463925"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02_LectureOutline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50" y="311150"/>
            <a:ext cx="3438525"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80640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with constant acceleration</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524000" y="1981200"/>
                <a:ext cx="5943600" cy="6907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d>
                            <m:dPr>
                              <m:ctrlPr>
                                <a:rPr lang="en-US" sz="3600" i="1" smtClean="0">
                                  <a:latin typeface="Cambria Math" panose="02040503050406030204" pitchFamily="18" charset="0"/>
                                </a:rPr>
                              </m:ctrlPr>
                            </m:dPr>
                            <m:e>
                              <m:sSub>
                                <m:sSubPr>
                                  <m:ctrlPr>
                                    <a:rPr lang="en-US" sz="3600" i="1">
                                      <a:latin typeface="Cambria Math" panose="02040503050406030204" pitchFamily="18" charset="0"/>
                                    </a:rPr>
                                  </m:ctrlPr>
                                </m:sSubPr>
                                <m:e>
                                  <m:r>
                                    <a:rPr lang="en-US" sz="3600" b="0" i="1" smtClean="0">
                                      <a:latin typeface="Cambria Math"/>
                                    </a:rPr>
                                    <m:t>𝑣</m:t>
                                  </m:r>
                                </m:e>
                                <m:sub>
                                  <m:r>
                                    <a:rPr lang="en-US" sz="3600" b="0" i="1" smtClean="0">
                                      <a:latin typeface="Cambria Math"/>
                                    </a:rPr>
                                    <m:t>𝑥</m:t>
                                  </m:r>
                                </m:sub>
                              </m:sSub>
                            </m:e>
                          </m:d>
                        </m:e>
                        <m:sub>
                          <m:r>
                            <a:rPr lang="en-US" sz="3600" b="0" i="1" smtClean="0">
                              <a:latin typeface="Cambria Math"/>
                            </a:rPr>
                            <m:t>𝑓</m:t>
                          </m:r>
                        </m:sub>
                      </m:sSub>
                      <m:r>
                        <a:rPr lang="en-US" sz="3600" b="0" i="0" smtClean="0">
                          <a:latin typeface="Cambria Math"/>
                        </a:rPr>
                        <m:t>=</m:t>
                      </m:r>
                      <m:sSub>
                        <m:sSubPr>
                          <m:ctrlPr>
                            <a:rPr lang="en-US" sz="3600" i="1">
                              <a:latin typeface="Cambria Math" panose="02040503050406030204" pitchFamily="18" charset="0"/>
                            </a:rPr>
                          </m:ctrlPr>
                        </m:sSubPr>
                        <m:e>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a:rPr>
                                    <m:t>𝑣</m:t>
                                  </m:r>
                                </m:e>
                                <m:sub>
                                  <m:r>
                                    <a:rPr lang="en-US" sz="3600" i="1">
                                      <a:latin typeface="Cambria Math"/>
                                    </a:rPr>
                                    <m:t>𝑥</m:t>
                                  </m:r>
                                </m:sub>
                              </m:sSub>
                            </m:e>
                          </m:d>
                        </m:e>
                        <m:sub>
                          <m:r>
                            <a:rPr lang="en-US" sz="3600" b="0" i="1" smtClean="0">
                              <a:latin typeface="Cambria Math"/>
                            </a:rPr>
                            <m:t>𝑖</m:t>
                          </m:r>
                        </m:sub>
                      </m:sSub>
                      <m:r>
                        <a:rPr lang="en-US" sz="3600" b="0" i="1" smtClean="0">
                          <a:latin typeface="Cambria Math"/>
                        </a:rPr>
                        <m:t>+</m:t>
                      </m:r>
                      <m:sSub>
                        <m:sSubPr>
                          <m:ctrlPr>
                            <a:rPr lang="en-US" sz="3600" b="0" i="1" smtClean="0">
                              <a:latin typeface="Cambria Math" panose="02040503050406030204" pitchFamily="18" charset="0"/>
                            </a:rPr>
                          </m:ctrlPr>
                        </m:sSubPr>
                        <m:e>
                          <m:r>
                            <a:rPr lang="en-US" sz="3600" b="0" i="1" smtClean="0">
                              <a:latin typeface="Cambria Math"/>
                            </a:rPr>
                            <m:t>𝑎</m:t>
                          </m:r>
                        </m:e>
                        <m:sub>
                          <m:r>
                            <a:rPr lang="en-US" sz="3600" b="0" i="1" smtClean="0">
                              <a:latin typeface="Cambria Math"/>
                            </a:rPr>
                            <m:t>𝑥</m:t>
                          </m:r>
                        </m:sub>
                      </m:sSub>
                      <m:r>
                        <a:rPr lang="en-US" sz="3600" b="0" i="1" smtClean="0">
                          <a:latin typeface="Cambria Math"/>
                          <a:ea typeface="Cambria Math"/>
                        </a:rPr>
                        <m:t>∆</m:t>
                      </m:r>
                      <m:r>
                        <a:rPr lang="en-US" sz="3600" b="0" i="1" smtClean="0">
                          <a:latin typeface="Cambria Math"/>
                        </a:rPr>
                        <m:t>𝑡</m:t>
                      </m:r>
                    </m:oMath>
                  </m:oMathPara>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0" y="1981200"/>
                <a:ext cx="5943600" cy="690702"/>
              </a:xfrm>
              <a:prstGeom prst="rect">
                <a:avLst/>
              </a:prstGeom>
              <a:blipFill rotWithShape="1">
                <a:blip r:embed="rId2"/>
                <a:stretch>
                  <a:fillRect/>
                </a:stretch>
              </a:blipFill>
            </p:spPr>
            <p:txBody>
              <a:bodyPr/>
              <a:lstStyle/>
              <a:p>
                <a:r>
                  <a:rPr lang="en-US">
                    <a:noFill/>
                  </a:rPr>
                  <a:t> </a:t>
                </a:r>
              </a:p>
            </p:txBody>
          </p:sp>
        </mc:Fallback>
      </mc:AlternateContent>
      <p:sp>
        <p:nvSpPr>
          <p:cNvPr id="3" name="TextBox 2"/>
          <p:cNvSpPr txBox="1"/>
          <p:nvPr/>
        </p:nvSpPr>
        <p:spPr>
          <a:xfrm>
            <a:off x="1524000" y="2743200"/>
            <a:ext cx="6096000" cy="646331"/>
          </a:xfrm>
          <a:prstGeom prst="rect">
            <a:avLst/>
          </a:prstGeom>
          <a:noFill/>
        </p:spPr>
        <p:txBody>
          <a:bodyPr wrap="square" rtlCol="0">
            <a:spAutoFit/>
          </a:bodyPr>
          <a:lstStyle/>
          <a:p>
            <a:pPr algn="ctr"/>
            <a:r>
              <a:rPr lang="en-US" dirty="0" smtClean="0"/>
              <a:t>What is a skydiver’s falling speed 10 seconds after he jumps if air drag is ignored?</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028700" y="3581400"/>
                <a:ext cx="7086600" cy="1112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d>
                            <m:dPr>
                              <m:ctrlPr>
                                <a:rPr lang="en-US" sz="3600" i="1" smtClean="0">
                                  <a:latin typeface="Cambria Math" panose="02040503050406030204" pitchFamily="18" charset="0"/>
                                </a:rPr>
                              </m:ctrlPr>
                            </m:dPr>
                            <m:e>
                              <m:sSub>
                                <m:sSubPr>
                                  <m:ctrlPr>
                                    <a:rPr lang="en-US" sz="3600" i="1">
                                      <a:latin typeface="Cambria Math" panose="02040503050406030204" pitchFamily="18" charset="0"/>
                                    </a:rPr>
                                  </m:ctrlPr>
                                </m:sSubPr>
                                <m:e>
                                  <m:r>
                                    <a:rPr lang="en-US" sz="3600" b="0" i="1" smtClean="0">
                                      <a:latin typeface="Cambria Math"/>
                                    </a:rPr>
                                    <m:t>𝑣</m:t>
                                  </m:r>
                                </m:e>
                                <m:sub>
                                  <m:r>
                                    <a:rPr lang="en-US" sz="3600" b="0" i="1" smtClean="0">
                                      <a:latin typeface="Cambria Math"/>
                                    </a:rPr>
                                    <m:t>𝑥</m:t>
                                  </m:r>
                                </m:sub>
                              </m:sSub>
                            </m:e>
                          </m:d>
                        </m:e>
                        <m:sub>
                          <m:r>
                            <a:rPr lang="en-US" sz="3600" b="0" i="1" smtClean="0">
                              <a:latin typeface="Cambria Math"/>
                            </a:rPr>
                            <m:t>𝑓</m:t>
                          </m:r>
                        </m:sub>
                      </m:sSub>
                      <m:r>
                        <a:rPr lang="en-US" sz="3600" b="0" i="0" smtClean="0">
                          <a:latin typeface="Cambria Math"/>
                        </a:rPr>
                        <m:t>=</m:t>
                      </m:r>
                      <m:sSub>
                        <m:sSubPr>
                          <m:ctrlPr>
                            <a:rPr lang="en-US" sz="3600" i="1">
                              <a:latin typeface="Cambria Math" panose="02040503050406030204" pitchFamily="18" charset="0"/>
                            </a:rPr>
                          </m:ctrlPr>
                        </m:sSubPr>
                        <m:e>
                          <m:d>
                            <m:dPr>
                              <m:ctrlPr>
                                <a:rPr lang="en-US" sz="3600" i="1">
                                  <a:latin typeface="Cambria Math" panose="02040503050406030204" pitchFamily="18" charset="0"/>
                                </a:rPr>
                              </m:ctrlPr>
                            </m:dPr>
                            <m:e>
                              <m:r>
                                <a:rPr lang="en-US" sz="3600" b="0" i="1" smtClean="0">
                                  <a:latin typeface="Cambria Math"/>
                                </a:rPr>
                                <m:t>0</m:t>
                              </m:r>
                              <m:f>
                                <m:fPr>
                                  <m:ctrlPr>
                                    <a:rPr lang="en-US" sz="3600" b="0" i="1" smtClean="0">
                                      <a:latin typeface="Cambria Math" panose="02040503050406030204" pitchFamily="18" charset="0"/>
                                    </a:rPr>
                                  </m:ctrlPr>
                                </m:fPr>
                                <m:num>
                                  <m:r>
                                    <m:rPr>
                                      <m:nor/>
                                    </m:rPr>
                                    <a:rPr lang="en-US" sz="3600" b="0" i="0" smtClean="0">
                                      <a:latin typeface="Cambria Math"/>
                                    </a:rPr>
                                    <m:t>m</m:t>
                                  </m:r>
                                </m:num>
                                <m:den>
                                  <m:r>
                                    <m:rPr>
                                      <m:nor/>
                                    </m:rPr>
                                    <a:rPr lang="en-US" sz="3600" b="0" i="0" smtClean="0">
                                      <a:latin typeface="Cambria Math"/>
                                    </a:rPr>
                                    <m:t>s</m:t>
                                  </m:r>
                                </m:den>
                              </m:f>
                            </m:e>
                          </m:d>
                        </m:e>
                        <m:sub>
                          <m:r>
                            <a:rPr lang="en-US" sz="3600" b="0" i="1" smtClean="0">
                              <a:latin typeface="Cambria Math"/>
                            </a:rPr>
                            <m:t>𝑖</m:t>
                          </m:r>
                        </m:sub>
                      </m:sSub>
                      <m:r>
                        <a:rPr lang="en-US" sz="3600" b="0" i="1" smtClean="0">
                          <a:latin typeface="Cambria Math"/>
                        </a:rPr>
                        <m:t>+</m:t>
                      </m:r>
                      <m:d>
                        <m:dPr>
                          <m:ctrlPr>
                            <a:rPr lang="en-US" sz="3600" b="0" i="1" smtClean="0">
                              <a:latin typeface="Cambria Math" panose="02040503050406030204" pitchFamily="18" charset="0"/>
                            </a:rPr>
                          </m:ctrlPr>
                        </m:dPr>
                        <m:e>
                          <m:r>
                            <a:rPr lang="en-US" sz="3600" b="0" i="1" smtClean="0">
                              <a:latin typeface="Cambria Math"/>
                            </a:rPr>
                            <m:t>−9.8</m:t>
                          </m:r>
                          <m:f>
                            <m:fPr>
                              <m:ctrlPr>
                                <a:rPr lang="en-US" sz="3600" b="0" i="1" smtClean="0">
                                  <a:latin typeface="Cambria Math" panose="02040503050406030204" pitchFamily="18" charset="0"/>
                                </a:rPr>
                              </m:ctrlPr>
                            </m:fPr>
                            <m:num>
                              <m:r>
                                <m:rPr>
                                  <m:nor/>
                                </m:rPr>
                                <a:rPr lang="en-US" sz="3600" b="0" i="0" smtClean="0">
                                  <a:latin typeface="Cambria Math"/>
                                </a:rPr>
                                <m:t>m</m:t>
                              </m:r>
                            </m:num>
                            <m:den>
                              <m:sSup>
                                <m:sSupPr>
                                  <m:ctrlPr>
                                    <a:rPr lang="en-US" sz="3600" b="0" i="1" smtClean="0">
                                      <a:latin typeface="Cambria Math" panose="02040503050406030204" pitchFamily="18" charset="0"/>
                                    </a:rPr>
                                  </m:ctrlPr>
                                </m:sSupPr>
                                <m:e>
                                  <m:r>
                                    <m:rPr>
                                      <m:nor/>
                                    </m:rPr>
                                    <a:rPr lang="en-US" sz="3600" b="0" i="0" smtClean="0">
                                      <a:latin typeface="Cambria Math"/>
                                    </a:rPr>
                                    <m:t>s</m:t>
                                  </m:r>
                                </m:e>
                                <m:sup>
                                  <m:r>
                                    <a:rPr lang="en-US" sz="3600" b="0" i="1" smtClean="0">
                                      <a:latin typeface="Cambria Math"/>
                                    </a:rPr>
                                    <m:t>2</m:t>
                                  </m:r>
                                </m:sup>
                              </m:sSup>
                            </m:den>
                          </m:f>
                        </m:e>
                      </m:d>
                      <m:d>
                        <m:dPr>
                          <m:ctrlPr>
                            <a:rPr lang="en-US" sz="3600" b="0" i="1" smtClean="0">
                              <a:latin typeface="Cambria Math" panose="02040503050406030204" pitchFamily="18" charset="0"/>
                            </a:rPr>
                          </m:ctrlPr>
                        </m:dPr>
                        <m:e>
                          <m:r>
                            <a:rPr lang="en-US" sz="3600" b="0" i="1" smtClean="0">
                              <a:latin typeface="Cambria Math"/>
                            </a:rPr>
                            <m:t>10</m:t>
                          </m:r>
                          <m:r>
                            <m:rPr>
                              <m:nor/>
                            </m:rPr>
                            <a:rPr lang="en-US" sz="3600" b="0" i="0" smtClean="0">
                              <a:latin typeface="Cambria Math"/>
                            </a:rPr>
                            <m:t>s</m:t>
                          </m:r>
                        </m:e>
                      </m:d>
                    </m:oMath>
                  </m:oMathPara>
                </a14:m>
                <a:endParaRPr lang="en-US"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1028700" y="3581400"/>
                <a:ext cx="7086600" cy="1112997"/>
              </a:xfrm>
              <a:prstGeom prst="rect">
                <a:avLst/>
              </a:prstGeom>
              <a:blipFill rotWithShape="1">
                <a:blip r:embed="rId3"/>
                <a:stretch>
                  <a:fillRect/>
                </a:stretch>
              </a:blipFill>
            </p:spPr>
            <p:txBody>
              <a:bodyPr/>
              <a:lstStyle/>
              <a:p>
                <a:r>
                  <a:rPr lang="en-US">
                    <a:noFill/>
                  </a:rPr>
                  <a:t> </a:t>
                </a:r>
              </a:p>
            </p:txBody>
          </p:sp>
        </mc:Fallback>
      </mc:AlternateContent>
      <p:cxnSp>
        <p:nvCxnSpPr>
          <p:cNvPr id="7" name="Straight Connector 6"/>
          <p:cNvCxnSpPr/>
          <p:nvPr/>
        </p:nvCxnSpPr>
        <p:spPr>
          <a:xfrm>
            <a:off x="6324600" y="4191000"/>
            <a:ext cx="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429500" y="3901202"/>
            <a:ext cx="129540" cy="5183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2372267" y="4953000"/>
                <a:ext cx="2077813" cy="10408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=−98</m:t>
                      </m:r>
                      <m:f>
                        <m:fPr>
                          <m:ctrlPr>
                            <a:rPr lang="en-US" sz="3600" b="0" i="1" smtClean="0">
                              <a:latin typeface="Cambria Math" panose="02040503050406030204" pitchFamily="18" charset="0"/>
                            </a:rPr>
                          </m:ctrlPr>
                        </m:fPr>
                        <m:num>
                          <m:r>
                            <m:rPr>
                              <m:nor/>
                            </m:rPr>
                            <a:rPr lang="en-US" sz="3600" b="0" i="0" smtClean="0">
                              <a:latin typeface="Cambria Math"/>
                            </a:rPr>
                            <m:t>m</m:t>
                          </m:r>
                        </m:num>
                        <m:den>
                          <m:r>
                            <m:rPr>
                              <m:nor/>
                            </m:rPr>
                            <a:rPr lang="en-US" sz="3600" b="0" i="0" smtClean="0">
                              <a:latin typeface="Cambria Math"/>
                            </a:rPr>
                            <m:t>s</m:t>
                          </m:r>
                        </m:den>
                      </m:f>
                    </m:oMath>
                  </m:oMathPara>
                </a14:m>
                <a:endParaRPr lang="en-US"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372267" y="4953000"/>
                <a:ext cx="2077813" cy="1040862"/>
              </a:xfrm>
              <a:prstGeom prst="rect">
                <a:avLst/>
              </a:prstGeom>
              <a:blipFill rotWithShape="1">
                <a:blip r:embed="rId4"/>
                <a:stretch>
                  <a:fillRect/>
                </a:stretch>
              </a:blipFill>
            </p:spPr>
            <p:txBody>
              <a:bodyPr/>
              <a:lstStyle/>
              <a:p>
                <a:r>
                  <a:rPr lang="en-US">
                    <a:noFill/>
                  </a:rPr>
                  <a:t> </a:t>
                </a:r>
              </a:p>
            </p:txBody>
          </p:sp>
        </mc:Fallback>
      </mc:AlternateContent>
      <p:sp>
        <p:nvSpPr>
          <p:cNvPr id="14" name="TextBox 13"/>
          <p:cNvSpPr txBox="1"/>
          <p:nvPr/>
        </p:nvSpPr>
        <p:spPr>
          <a:xfrm>
            <a:off x="4876800" y="5150265"/>
            <a:ext cx="3048000" cy="646331"/>
          </a:xfrm>
          <a:prstGeom prst="rect">
            <a:avLst/>
          </a:prstGeom>
          <a:noFill/>
        </p:spPr>
        <p:txBody>
          <a:bodyPr wrap="square" rtlCol="0">
            <a:spAutoFit/>
          </a:bodyPr>
          <a:lstStyle/>
          <a:p>
            <a:pPr algn="ctr"/>
            <a:r>
              <a:rPr lang="en-US" dirty="0" smtClean="0"/>
              <a:t>How many miles an hour is this?</a:t>
            </a:r>
            <a:endParaRPr lang="en-US" dirty="0"/>
          </a:p>
        </p:txBody>
      </p:sp>
      <p:sp>
        <p:nvSpPr>
          <p:cNvPr id="15" name="Rectangle 14"/>
          <p:cNvSpPr/>
          <p:nvPr/>
        </p:nvSpPr>
        <p:spPr>
          <a:xfrm>
            <a:off x="2420871" y="1219200"/>
            <a:ext cx="430226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Position independent</a:t>
            </a:r>
            <a:endPar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59535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with constant acceleration</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562100" y="1850291"/>
                <a:ext cx="5943600" cy="7384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a:rPr>
                            <m:t>𝑥</m:t>
                          </m:r>
                        </m:e>
                        <m:sub>
                          <m:r>
                            <a:rPr lang="en-US" sz="3600" b="0" i="1" smtClean="0">
                              <a:latin typeface="Cambria Math"/>
                            </a:rPr>
                            <m:t>𝑓</m:t>
                          </m:r>
                        </m:sub>
                      </m:sSub>
                      <m:r>
                        <a:rPr lang="en-US" sz="3600" b="0" i="0" smtClean="0">
                          <a:latin typeface="Cambria Math"/>
                        </a:rPr>
                        <m:t>=</m:t>
                      </m:r>
                      <m:sSub>
                        <m:sSubPr>
                          <m:ctrlPr>
                            <a:rPr lang="en-US" sz="3600" i="1">
                              <a:latin typeface="Cambria Math" panose="02040503050406030204" pitchFamily="18" charset="0"/>
                            </a:rPr>
                          </m:ctrlPr>
                        </m:sSubPr>
                        <m:e>
                          <m:r>
                            <a:rPr lang="en-US" sz="3600" b="0" i="1" smtClean="0">
                              <a:latin typeface="Cambria Math"/>
                            </a:rPr>
                            <m:t>𝑥</m:t>
                          </m:r>
                        </m:e>
                        <m:sub>
                          <m:r>
                            <a:rPr lang="en-US" sz="3600" b="0" i="1" smtClean="0">
                              <a:latin typeface="Cambria Math"/>
                            </a:rPr>
                            <m:t>𝑖</m:t>
                          </m:r>
                        </m:sub>
                      </m:sSub>
                      <m:r>
                        <a:rPr lang="en-US" sz="3600" b="0" i="1" smtClean="0">
                          <a:latin typeface="Cambria Math"/>
                        </a:rPr>
                        <m:t>+</m:t>
                      </m:r>
                      <m:sSub>
                        <m:sSubPr>
                          <m:ctrlPr>
                            <a:rPr lang="en-US" sz="3600" b="0" i="1" smtClean="0">
                              <a:latin typeface="Cambria Math" panose="02040503050406030204" pitchFamily="18" charset="0"/>
                            </a:rPr>
                          </m:ctrlPr>
                        </m:sSubPr>
                        <m:e>
                          <m:d>
                            <m:dPr>
                              <m:ctrlPr>
                                <a:rPr lang="en-US"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b="0" i="1" smtClean="0">
                                      <a:latin typeface="Cambria Math"/>
                                    </a:rPr>
                                    <m:t>𝑣</m:t>
                                  </m:r>
                                </m:e>
                                <m:sub>
                                  <m:r>
                                    <a:rPr lang="en-US" sz="3600" b="0" i="1" smtClean="0">
                                      <a:latin typeface="Cambria Math"/>
                                    </a:rPr>
                                    <m:t>𝑥</m:t>
                                  </m:r>
                                </m:sub>
                              </m:sSub>
                            </m:e>
                          </m:d>
                        </m:e>
                        <m:sub>
                          <m:r>
                            <a:rPr lang="en-US" sz="3600" b="0" i="1" smtClean="0">
                              <a:latin typeface="Cambria Math"/>
                            </a:rPr>
                            <m:t>𝑖</m:t>
                          </m:r>
                        </m:sub>
                      </m:sSub>
                      <m:r>
                        <a:rPr lang="en-US" sz="3600" b="0" i="1" smtClean="0">
                          <a:latin typeface="Cambria Math"/>
                          <a:ea typeface="Cambria Math"/>
                        </a:rPr>
                        <m:t>∆</m:t>
                      </m:r>
                      <m:r>
                        <a:rPr lang="en-US" sz="3600" b="0" i="1" smtClean="0">
                          <a:latin typeface="Cambria Math"/>
                          <a:ea typeface="Cambria Math"/>
                        </a:rPr>
                        <m:t>𝑡</m:t>
                      </m:r>
                      <m:r>
                        <a:rPr lang="en-US" sz="3600" b="0" i="1" smtClean="0">
                          <a:latin typeface="Cambria Math"/>
                        </a:rPr>
                        <m:t>+</m:t>
                      </m:r>
                      <m:box>
                        <m:boxPr>
                          <m:ctrlPr>
                            <a:rPr lang="en-US" sz="3600" b="0" i="1" smtClean="0">
                              <a:latin typeface="Cambria Math" panose="02040503050406030204" pitchFamily="18" charset="0"/>
                            </a:rPr>
                          </m:ctrlPr>
                        </m:boxPr>
                        <m:e>
                          <m:argPr>
                            <m:argSz m:val="-1"/>
                          </m:argPr>
                          <m:f>
                            <m:fPr>
                              <m:ctrlPr>
                                <a:rPr lang="en-US" sz="3600" b="0" i="1" smtClean="0">
                                  <a:latin typeface="Cambria Math" panose="02040503050406030204" pitchFamily="18" charset="0"/>
                                </a:rPr>
                              </m:ctrlPr>
                            </m:fPr>
                            <m:num>
                              <m:r>
                                <a:rPr lang="en-US" sz="3600" b="0" i="1" smtClean="0">
                                  <a:latin typeface="Cambria Math"/>
                                </a:rPr>
                                <m:t>1</m:t>
                              </m:r>
                            </m:num>
                            <m:den>
                              <m:r>
                                <a:rPr lang="en-US" sz="3600" b="0" i="1" smtClean="0">
                                  <a:latin typeface="Cambria Math"/>
                                </a:rPr>
                                <m:t>2</m:t>
                              </m:r>
                            </m:den>
                          </m:f>
                        </m:e>
                      </m:box>
                      <m:sSub>
                        <m:sSubPr>
                          <m:ctrlPr>
                            <a:rPr lang="en-US" sz="3600" b="0" i="1" smtClean="0">
                              <a:latin typeface="Cambria Math" panose="02040503050406030204" pitchFamily="18" charset="0"/>
                            </a:rPr>
                          </m:ctrlPr>
                        </m:sSubPr>
                        <m:e>
                          <m:r>
                            <a:rPr lang="en-US" sz="3600" b="0" i="1" smtClean="0">
                              <a:latin typeface="Cambria Math"/>
                            </a:rPr>
                            <m:t>𝑎</m:t>
                          </m:r>
                        </m:e>
                        <m:sub>
                          <m:r>
                            <a:rPr lang="en-US" sz="3600" b="0" i="1" smtClean="0">
                              <a:latin typeface="Cambria Math"/>
                            </a:rPr>
                            <m:t>𝑥</m:t>
                          </m:r>
                        </m:sub>
                      </m:sSub>
                      <m:sSup>
                        <m:sSupPr>
                          <m:ctrlPr>
                            <a:rPr lang="en-US" sz="3600" b="0" i="1" smtClean="0">
                              <a:latin typeface="Cambria Math" panose="02040503050406030204" pitchFamily="18" charset="0"/>
                            </a:rPr>
                          </m:ctrlPr>
                        </m:sSupPr>
                        <m:e>
                          <m:d>
                            <m:dPr>
                              <m:ctrlPr>
                                <a:rPr lang="en-US" sz="3600" b="0" i="1" smtClean="0">
                                  <a:latin typeface="Cambria Math" panose="02040503050406030204" pitchFamily="18" charset="0"/>
                                </a:rPr>
                              </m:ctrlPr>
                            </m:dPr>
                            <m:e>
                              <m:r>
                                <a:rPr lang="en-US" sz="3600" b="0" i="1" smtClean="0">
                                  <a:latin typeface="Cambria Math"/>
                                  <a:ea typeface="Cambria Math"/>
                                </a:rPr>
                                <m:t>∆</m:t>
                              </m:r>
                              <m:r>
                                <a:rPr lang="en-US" sz="3600" b="0" i="1" smtClean="0">
                                  <a:latin typeface="Cambria Math"/>
                                  <a:ea typeface="Cambria Math"/>
                                </a:rPr>
                                <m:t>𝑡</m:t>
                              </m:r>
                            </m:e>
                          </m:d>
                        </m:e>
                        <m:sup>
                          <m:r>
                            <a:rPr lang="en-US" sz="3600" b="0" i="1" smtClean="0">
                              <a:latin typeface="Cambria Math"/>
                            </a:rPr>
                            <m:t>2</m:t>
                          </m:r>
                        </m:sup>
                      </m:sSup>
                    </m:oMath>
                  </m:oMathPara>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1562100" y="1850291"/>
                <a:ext cx="5943600" cy="738472"/>
              </a:xfrm>
              <a:prstGeom prst="rect">
                <a:avLst/>
              </a:prstGeom>
              <a:blipFill rotWithShape="1">
                <a:blip r:embed="rId2"/>
                <a:stretch>
                  <a:fillRect/>
                </a:stretch>
              </a:blipFill>
            </p:spPr>
            <p:txBody>
              <a:bodyPr/>
              <a:lstStyle/>
              <a:p>
                <a:r>
                  <a:rPr lang="en-US">
                    <a:noFill/>
                  </a:rPr>
                  <a:t> </a:t>
                </a:r>
              </a:p>
            </p:txBody>
          </p:sp>
        </mc:Fallback>
      </mc:AlternateContent>
      <p:sp>
        <p:nvSpPr>
          <p:cNvPr id="3" name="TextBox 2"/>
          <p:cNvSpPr txBox="1"/>
          <p:nvPr/>
        </p:nvSpPr>
        <p:spPr>
          <a:xfrm>
            <a:off x="1398270" y="2895600"/>
            <a:ext cx="6096000" cy="369332"/>
          </a:xfrm>
          <a:prstGeom prst="rect">
            <a:avLst/>
          </a:prstGeom>
          <a:noFill/>
        </p:spPr>
        <p:txBody>
          <a:bodyPr wrap="square" rtlCol="0">
            <a:spAutoFit/>
          </a:bodyPr>
          <a:lstStyle/>
          <a:p>
            <a:pPr algn="ctr"/>
            <a:r>
              <a:rPr lang="en-US" dirty="0" smtClean="0"/>
              <a:t>Where is a skydiver 10 seconds after he falls from 5990m?</a:t>
            </a:r>
            <a:endParaRPr lang="en-US" dirty="0"/>
          </a:p>
        </p:txBody>
      </p:sp>
      <p:sp>
        <p:nvSpPr>
          <p:cNvPr id="14" name="TextBox 13"/>
          <p:cNvSpPr txBox="1"/>
          <p:nvPr/>
        </p:nvSpPr>
        <p:spPr>
          <a:xfrm>
            <a:off x="1995770" y="4947666"/>
            <a:ext cx="5219701" cy="369332"/>
          </a:xfrm>
          <a:prstGeom prst="rect">
            <a:avLst/>
          </a:prstGeom>
          <a:noFill/>
        </p:spPr>
        <p:txBody>
          <a:bodyPr wrap="square" rtlCol="0">
            <a:spAutoFit/>
          </a:bodyPr>
          <a:lstStyle/>
          <a:p>
            <a:pPr algn="ctr"/>
            <a:r>
              <a:rPr lang="en-US" dirty="0" smtClean="0"/>
              <a:t>Did he hit the ground already?... Not even close</a:t>
            </a: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609599" y="3260578"/>
                <a:ext cx="7848600" cy="7371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𝑥</m:t>
                          </m:r>
                        </m:e>
                        <m:sub>
                          <m:r>
                            <a:rPr lang="en-US" sz="2800" b="0" i="1" smtClean="0">
                              <a:latin typeface="Cambria Math"/>
                            </a:rPr>
                            <m:t>𝑓</m:t>
                          </m:r>
                        </m:sub>
                      </m:sSub>
                      <m:r>
                        <a:rPr lang="en-US" sz="2800" b="0" i="0" smtClean="0">
                          <a:latin typeface="Cambria Math"/>
                        </a:rPr>
                        <m:t>=</m:t>
                      </m:r>
                      <m:r>
                        <a:rPr lang="en-US" sz="2800" b="0" i="1" smtClean="0">
                          <a:latin typeface="Cambria Math" panose="02040503050406030204" pitchFamily="18" charset="0"/>
                        </a:rPr>
                        <m:t>5990</m:t>
                      </m:r>
                      <m:r>
                        <m:rPr>
                          <m:nor/>
                        </m:rPr>
                        <a:rPr lang="en-US" sz="2800" b="0" i="0" smtClean="0">
                          <a:latin typeface="Cambria Math"/>
                        </a:rPr>
                        <m:t>m</m:t>
                      </m:r>
                      <m:r>
                        <a:rPr lang="en-US" sz="2800" b="0" i="1" smtClean="0">
                          <a:latin typeface="Cambria Math"/>
                        </a:rPr>
                        <m:t>+</m:t>
                      </m:r>
                      <m:d>
                        <m:dPr>
                          <m:ctrlPr>
                            <a:rPr lang="en-US" sz="2800" b="0" i="1" smtClean="0">
                              <a:latin typeface="Cambria Math" panose="02040503050406030204" pitchFamily="18" charset="0"/>
                            </a:rPr>
                          </m:ctrlPr>
                        </m:dPr>
                        <m:e>
                          <m:r>
                            <a:rPr lang="en-US" sz="2800" b="0" i="1" smtClean="0">
                              <a:latin typeface="Cambria Math"/>
                            </a:rPr>
                            <m:t>0</m:t>
                          </m:r>
                          <m:box>
                            <m:boxPr>
                              <m:ctrlPr>
                                <a:rPr lang="en-US" sz="2800" b="0" i="1" smtClean="0">
                                  <a:latin typeface="Cambria Math" panose="02040503050406030204" pitchFamily="18" charset="0"/>
                                </a:rPr>
                              </m:ctrlPr>
                            </m:boxPr>
                            <m:e>
                              <m:argPr>
                                <m:argSz m:val="-1"/>
                              </m:argPr>
                              <m:f>
                                <m:fPr>
                                  <m:ctrlPr>
                                    <a:rPr lang="en-US" sz="2800" b="0" i="1" smtClean="0">
                                      <a:latin typeface="Cambria Math" panose="02040503050406030204" pitchFamily="18" charset="0"/>
                                    </a:rPr>
                                  </m:ctrlPr>
                                </m:fPr>
                                <m:num>
                                  <m:r>
                                    <m:rPr>
                                      <m:nor/>
                                    </m:rPr>
                                    <a:rPr lang="en-US" sz="2800" b="0" i="0" smtClean="0">
                                      <a:latin typeface="Cambria Math"/>
                                    </a:rPr>
                                    <m:t>m</m:t>
                                  </m:r>
                                </m:num>
                                <m:den>
                                  <m:r>
                                    <m:rPr>
                                      <m:nor/>
                                    </m:rPr>
                                    <a:rPr lang="en-US" sz="2800" b="0" i="0" smtClean="0">
                                      <a:latin typeface="Cambria Math"/>
                                    </a:rPr>
                                    <m:t>s</m:t>
                                  </m:r>
                                </m:den>
                              </m:f>
                            </m:e>
                          </m:box>
                        </m:e>
                      </m:d>
                      <m:d>
                        <m:dPr>
                          <m:ctrlPr>
                            <a:rPr lang="en-US" sz="2800" b="0" i="1" smtClean="0">
                              <a:latin typeface="Cambria Math" panose="02040503050406030204" pitchFamily="18" charset="0"/>
                            </a:rPr>
                          </m:ctrlPr>
                        </m:dPr>
                        <m:e>
                          <m:r>
                            <a:rPr lang="en-US" sz="2800" b="0" i="1" smtClean="0">
                              <a:latin typeface="Cambria Math"/>
                            </a:rPr>
                            <m:t>10</m:t>
                          </m:r>
                          <m:r>
                            <m:rPr>
                              <m:nor/>
                            </m:rPr>
                            <a:rPr lang="en-US" sz="2800" b="0" i="0" smtClean="0">
                              <a:latin typeface="Cambria Math"/>
                            </a:rPr>
                            <m:t>s</m:t>
                          </m:r>
                        </m:e>
                      </m:d>
                      <m:r>
                        <a:rPr lang="en-US" sz="2800" b="0" i="1" smtClean="0">
                          <a:latin typeface="Cambria Math"/>
                        </a:rPr>
                        <m:t>+</m:t>
                      </m:r>
                      <m:box>
                        <m:boxPr>
                          <m:ctrlPr>
                            <a:rPr lang="en-US" sz="2800" b="0" i="1" smtClean="0">
                              <a:latin typeface="Cambria Math" panose="02040503050406030204" pitchFamily="18" charset="0"/>
                            </a:rPr>
                          </m:ctrlPr>
                        </m:boxPr>
                        <m:e>
                          <m:argPr>
                            <m:argSz m:val="-1"/>
                          </m:argPr>
                          <m:f>
                            <m:fPr>
                              <m:ctrlPr>
                                <a:rPr lang="en-US" sz="2800" b="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2</m:t>
                              </m:r>
                            </m:den>
                          </m:f>
                        </m:e>
                      </m:box>
                      <m:d>
                        <m:dPr>
                          <m:ctrlPr>
                            <a:rPr lang="en-US" sz="2800" b="0" i="1" smtClean="0">
                              <a:latin typeface="Cambria Math" panose="02040503050406030204" pitchFamily="18" charset="0"/>
                            </a:rPr>
                          </m:ctrlPr>
                        </m:dPr>
                        <m:e>
                          <m:r>
                            <a:rPr lang="en-US" sz="2800" b="0" i="1" smtClean="0">
                              <a:latin typeface="Cambria Math"/>
                            </a:rPr>
                            <m:t>−9.8</m:t>
                          </m:r>
                          <m:box>
                            <m:boxPr>
                              <m:ctrlPr>
                                <a:rPr lang="en-US" sz="2800" b="0" i="1" smtClean="0">
                                  <a:latin typeface="Cambria Math" panose="02040503050406030204" pitchFamily="18" charset="0"/>
                                </a:rPr>
                              </m:ctrlPr>
                            </m:boxPr>
                            <m:e>
                              <m:argPr>
                                <m:argSz m:val="-1"/>
                              </m:argPr>
                              <m:f>
                                <m:fPr>
                                  <m:ctrlPr>
                                    <a:rPr lang="en-US" sz="2800" b="0" i="1" smtClean="0">
                                      <a:latin typeface="Cambria Math" panose="02040503050406030204" pitchFamily="18" charset="0"/>
                                    </a:rPr>
                                  </m:ctrlPr>
                                </m:fPr>
                                <m:num>
                                  <m:r>
                                    <m:rPr>
                                      <m:nor/>
                                    </m:rPr>
                                    <a:rPr lang="en-US" sz="2800" b="0" i="0" smtClean="0">
                                      <a:latin typeface="Cambria Math"/>
                                    </a:rPr>
                                    <m:t>m</m:t>
                                  </m:r>
                                </m:num>
                                <m:den>
                                  <m:sSup>
                                    <m:sSupPr>
                                      <m:ctrlPr>
                                        <a:rPr lang="en-US" sz="2800" b="0" i="1" smtClean="0">
                                          <a:latin typeface="Cambria Math" panose="02040503050406030204" pitchFamily="18" charset="0"/>
                                        </a:rPr>
                                      </m:ctrlPr>
                                    </m:sSupPr>
                                    <m:e>
                                      <m:r>
                                        <m:rPr>
                                          <m:nor/>
                                        </m:rPr>
                                        <a:rPr lang="en-US" sz="2800" b="0" i="0" smtClean="0">
                                          <a:latin typeface="Cambria Math"/>
                                        </a:rPr>
                                        <m:t>s</m:t>
                                      </m:r>
                                    </m:e>
                                    <m:sup>
                                      <m:r>
                                        <a:rPr lang="en-US" sz="2800" b="0" i="1" smtClean="0">
                                          <a:latin typeface="Cambria Math"/>
                                        </a:rPr>
                                        <m:t>2</m:t>
                                      </m:r>
                                    </m:sup>
                                  </m:sSup>
                                </m:den>
                              </m:f>
                            </m:e>
                          </m:box>
                        </m:e>
                      </m:d>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a:rPr>
                                <m:t>10</m:t>
                              </m:r>
                              <m:r>
                                <m:rPr>
                                  <m:nor/>
                                </m:rPr>
                                <a:rPr lang="en-US" sz="2800" b="0" i="0" smtClean="0">
                                  <a:latin typeface="Cambria Math"/>
                                </a:rPr>
                                <m:t>s</m:t>
                              </m:r>
                            </m:e>
                          </m:d>
                        </m:e>
                        <m:sup>
                          <m:r>
                            <a:rPr lang="en-US" sz="2800" b="0" i="1" smtClean="0">
                              <a:latin typeface="Cambria Math"/>
                            </a:rPr>
                            <m:t>2</m:t>
                          </m:r>
                        </m:sup>
                      </m:sSup>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09599" y="3260578"/>
                <a:ext cx="7848600" cy="73718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21965" y="5562600"/>
                <a:ext cx="2423869" cy="6177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a:rPr>
                            <m:t>𝑥</m:t>
                          </m:r>
                        </m:e>
                        <m:sub>
                          <m:r>
                            <m:rPr>
                              <m:nor/>
                            </m:rPr>
                            <a:rPr lang="en-US" sz="3200" b="0" i="0" smtClean="0">
                              <a:latin typeface="Cambria Math"/>
                            </a:rPr>
                            <m:t>f</m:t>
                          </m:r>
                        </m:sub>
                      </m:sSub>
                      <m:r>
                        <a:rPr lang="en-US" sz="3200" b="0" i="1" smtClean="0">
                          <a:latin typeface="Cambria Math"/>
                          <a:ea typeface="Cambria Math"/>
                        </a:rPr>
                        <m:t>≅</m:t>
                      </m:r>
                      <m:r>
                        <a:rPr lang="en-US" sz="3200" b="0" i="1" smtClean="0">
                          <a:latin typeface="Cambria Math" panose="02040503050406030204" pitchFamily="18" charset="0"/>
                          <a:ea typeface="Cambria Math"/>
                        </a:rPr>
                        <m:t>550</m:t>
                      </m:r>
                      <m:r>
                        <a:rPr lang="en-US" sz="3200" b="0" i="1" smtClean="0">
                          <a:latin typeface="Cambria Math"/>
                          <a:ea typeface="Cambria Math"/>
                        </a:rPr>
                        <m:t>0</m:t>
                      </m:r>
                      <m:r>
                        <m:rPr>
                          <m:nor/>
                        </m:rPr>
                        <a:rPr lang="en-US" sz="3200" b="0" i="0" smtClean="0">
                          <a:latin typeface="Cambria Math"/>
                          <a:ea typeface="Cambria Math"/>
                        </a:rPr>
                        <m:t>m</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3321965" y="5562600"/>
                <a:ext cx="2423869" cy="617733"/>
              </a:xfrm>
              <a:prstGeom prst="rect">
                <a:avLst/>
              </a:prstGeom>
              <a:blipFill rotWithShape="0">
                <a:blip r:embed="rId4"/>
                <a:stretch>
                  <a:fillRect/>
                </a:stretch>
              </a:blipFill>
            </p:spPr>
            <p:txBody>
              <a:bodyPr/>
              <a:lstStyle/>
              <a:p>
                <a:r>
                  <a:rPr lang="en-US">
                    <a:noFill/>
                  </a:rPr>
                  <a:t> </a:t>
                </a:r>
              </a:p>
            </p:txBody>
          </p:sp>
        </mc:Fallback>
      </mc:AlternateContent>
      <p:sp>
        <p:nvSpPr>
          <p:cNvPr id="8" name="Rectangle 7"/>
          <p:cNvSpPr/>
          <p:nvPr/>
        </p:nvSpPr>
        <p:spPr>
          <a:xfrm>
            <a:off x="1941609" y="1219200"/>
            <a:ext cx="5260799"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Final velocity independent</a:t>
            </a:r>
            <a:endPar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mc:AlternateContent xmlns:mc="http://schemas.openxmlformats.org/markup-compatibility/2006" xmlns:a14="http://schemas.microsoft.com/office/drawing/2010/main">
        <mc:Choice Requires="a14">
          <p:sp>
            <p:nvSpPr>
              <p:cNvPr id="9" name="TextBox 8"/>
              <p:cNvSpPr txBox="1"/>
              <p:nvPr/>
            </p:nvSpPr>
            <p:spPr>
              <a:xfrm>
                <a:off x="609599" y="4068047"/>
                <a:ext cx="7848600" cy="5577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𝑥</m:t>
                          </m:r>
                        </m:e>
                        <m:sub>
                          <m:r>
                            <a:rPr lang="en-US" sz="2800" b="0" i="1" smtClean="0">
                              <a:latin typeface="Cambria Math"/>
                            </a:rPr>
                            <m:t>𝑓</m:t>
                          </m:r>
                        </m:sub>
                      </m:sSub>
                      <m:r>
                        <a:rPr lang="en-US" sz="2800" b="0" i="0" smtClean="0">
                          <a:latin typeface="Cambria Math"/>
                        </a:rPr>
                        <m:t>=</m:t>
                      </m:r>
                      <m:r>
                        <a:rPr lang="en-US" sz="2800" b="0" i="1" smtClean="0">
                          <a:latin typeface="Cambria Math" panose="02040503050406030204" pitchFamily="18" charset="0"/>
                        </a:rPr>
                        <m:t>5990</m:t>
                      </m:r>
                      <m:r>
                        <m:rPr>
                          <m:nor/>
                        </m:rPr>
                        <a:rPr lang="en-US" sz="2800" b="0" i="0" smtClean="0">
                          <a:latin typeface="Cambria Math"/>
                        </a:rPr>
                        <m:t>m</m:t>
                      </m:r>
                      <m:r>
                        <a:rPr lang="en-US" sz="2800" b="0" i="1" smtClean="0">
                          <a:latin typeface="Cambria Math" panose="02040503050406030204" pitchFamily="18" charset="0"/>
                        </a:rPr>
                        <m:t>−</m:t>
                      </m:r>
                      <m:r>
                        <a:rPr lang="en-US" sz="2800" b="0" i="1" smtClean="0">
                          <a:latin typeface="Cambria Math"/>
                        </a:rPr>
                        <m:t>4</m:t>
                      </m:r>
                      <m:r>
                        <a:rPr lang="en-US" sz="2800" b="0" i="1" smtClean="0">
                          <a:latin typeface="Cambria Math" panose="02040503050406030204" pitchFamily="18" charset="0"/>
                        </a:rPr>
                        <m:t>90</m:t>
                      </m:r>
                      <m:box>
                        <m:boxPr>
                          <m:ctrlPr>
                            <a:rPr lang="en-US" sz="2800" i="1">
                              <a:latin typeface="Cambria Math" panose="02040503050406030204" pitchFamily="18" charset="0"/>
                            </a:rPr>
                          </m:ctrlPr>
                        </m:boxPr>
                        <m:e>
                          <m:argPr>
                            <m:argSz m:val="-1"/>
                          </m:argPr>
                          <m:r>
                            <m:rPr>
                              <m:nor/>
                            </m:rPr>
                            <a:rPr lang="en-US" sz="2800" b="0" i="0" smtClean="0">
                              <a:latin typeface="Cambria Math" panose="02040503050406030204" pitchFamily="18" charset="0"/>
                            </a:rPr>
                            <m:t>m</m:t>
                          </m:r>
                        </m:e>
                      </m:box>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609599" y="4068047"/>
                <a:ext cx="7848600" cy="557717"/>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022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with constant acceleration</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516380" y="1828800"/>
                <a:ext cx="5943600" cy="7673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rPr>
                          </m:ctrlPr>
                        </m:sSupPr>
                        <m:e>
                          <m:sSub>
                            <m:sSubPr>
                              <m:ctrlPr>
                                <a:rPr lang="en-US" sz="3600" b="0" i="1" smtClean="0">
                                  <a:latin typeface="Cambria Math" panose="02040503050406030204" pitchFamily="18" charset="0"/>
                                </a:rPr>
                              </m:ctrlPr>
                            </m:sSubPr>
                            <m:e>
                              <m:d>
                                <m:dPr>
                                  <m:ctrlPr>
                                    <a:rPr lang="en-US"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b="0" i="1" smtClean="0">
                                          <a:latin typeface="Cambria Math"/>
                                        </a:rPr>
                                        <m:t>𝑣</m:t>
                                      </m:r>
                                    </m:e>
                                    <m:sub>
                                      <m:r>
                                        <a:rPr lang="en-US" sz="3600" b="0" i="1" smtClean="0">
                                          <a:latin typeface="Cambria Math"/>
                                        </a:rPr>
                                        <m:t>𝑥</m:t>
                                      </m:r>
                                    </m:sub>
                                  </m:sSub>
                                </m:e>
                              </m:d>
                            </m:e>
                            <m:sub>
                              <m:r>
                                <m:rPr>
                                  <m:nor/>
                                </m:rPr>
                                <a:rPr lang="en-US" sz="3600" b="0" i="0" smtClean="0">
                                  <a:latin typeface="Cambria Math"/>
                                </a:rPr>
                                <m:t>f</m:t>
                              </m:r>
                            </m:sub>
                          </m:sSub>
                        </m:e>
                        <m:sup>
                          <m:r>
                            <a:rPr lang="en-US" sz="3600" b="0" i="1" smtClean="0">
                              <a:latin typeface="Cambria Math"/>
                            </a:rPr>
                            <m:t>2</m:t>
                          </m:r>
                        </m:sup>
                      </m:sSup>
                      <m:r>
                        <a:rPr lang="en-US" sz="3600" b="0" i="0" smtClean="0">
                          <a:latin typeface="Cambria Math"/>
                        </a:rPr>
                        <m:t>=</m:t>
                      </m:r>
                      <m:sSup>
                        <m:sSupPr>
                          <m:ctrlPr>
                            <a:rPr lang="en-US" sz="3600" i="1">
                              <a:latin typeface="Cambria Math" panose="02040503050406030204" pitchFamily="18" charset="0"/>
                            </a:rPr>
                          </m:ctrlPr>
                        </m:sSupPr>
                        <m:e>
                          <m:sSub>
                            <m:sSubPr>
                              <m:ctrlPr>
                                <a:rPr lang="en-US" sz="3600" i="1">
                                  <a:latin typeface="Cambria Math" panose="02040503050406030204" pitchFamily="18" charset="0"/>
                                </a:rPr>
                              </m:ctrlPr>
                            </m:sSubPr>
                            <m:e>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a:rPr>
                                        <m:t>𝑣</m:t>
                                      </m:r>
                                    </m:e>
                                    <m:sub>
                                      <m:r>
                                        <a:rPr lang="en-US" sz="3600" i="1">
                                          <a:latin typeface="Cambria Math"/>
                                        </a:rPr>
                                        <m:t>𝑥</m:t>
                                      </m:r>
                                    </m:sub>
                                  </m:sSub>
                                </m:e>
                              </m:d>
                            </m:e>
                            <m:sub>
                              <m:r>
                                <m:rPr>
                                  <m:nor/>
                                </m:rPr>
                                <a:rPr lang="en-US" sz="3600" b="0" i="0" smtClean="0">
                                  <a:latin typeface="Cambria Math"/>
                                </a:rPr>
                                <m:t>i</m:t>
                              </m:r>
                            </m:sub>
                          </m:sSub>
                        </m:e>
                        <m:sup>
                          <m:r>
                            <a:rPr lang="en-US" sz="3600" i="1">
                              <a:latin typeface="Cambria Math"/>
                            </a:rPr>
                            <m:t>2</m:t>
                          </m:r>
                        </m:sup>
                      </m:sSup>
                      <m:r>
                        <a:rPr lang="en-US" sz="3600" b="0" i="1" smtClean="0">
                          <a:latin typeface="Cambria Math"/>
                        </a:rPr>
                        <m:t>+</m:t>
                      </m:r>
                      <m:sSub>
                        <m:sSubPr>
                          <m:ctrlPr>
                            <a:rPr lang="en-US" sz="3600" b="0" i="1" smtClean="0">
                              <a:latin typeface="Cambria Math" panose="02040503050406030204" pitchFamily="18" charset="0"/>
                            </a:rPr>
                          </m:ctrlPr>
                        </m:sSubPr>
                        <m:e>
                          <m:r>
                            <a:rPr lang="en-US" sz="3600" b="0" i="1" smtClean="0">
                              <a:latin typeface="Cambria Math"/>
                            </a:rPr>
                            <m:t>2</m:t>
                          </m:r>
                          <m:r>
                            <a:rPr lang="en-US" sz="3600" b="0" i="1" smtClean="0">
                              <a:latin typeface="Cambria Math"/>
                            </a:rPr>
                            <m:t>𝑎</m:t>
                          </m:r>
                        </m:e>
                        <m:sub>
                          <m:r>
                            <a:rPr lang="en-US" sz="3600" b="0" i="1" smtClean="0">
                              <a:latin typeface="Cambria Math"/>
                            </a:rPr>
                            <m:t>𝑥</m:t>
                          </m:r>
                        </m:sub>
                      </m:sSub>
                      <m:r>
                        <a:rPr lang="en-US" sz="3600" b="0" i="1" smtClean="0">
                          <a:latin typeface="Cambria Math"/>
                          <a:ea typeface="Cambria Math"/>
                        </a:rPr>
                        <m:t>∆</m:t>
                      </m:r>
                      <m:r>
                        <a:rPr lang="en-US" sz="3600" b="0" i="1" smtClean="0">
                          <a:latin typeface="Cambria Math"/>
                        </a:rPr>
                        <m:t>𝑥</m:t>
                      </m:r>
                    </m:oMath>
                  </m:oMathPara>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1516380" y="1828800"/>
                <a:ext cx="5943600" cy="767390"/>
              </a:xfrm>
              <a:prstGeom prst="rect">
                <a:avLst/>
              </a:prstGeom>
              <a:blipFill rotWithShape="1">
                <a:blip r:embed="rId2"/>
                <a:stretch>
                  <a:fillRect/>
                </a:stretch>
              </a:blipFill>
            </p:spPr>
            <p:txBody>
              <a:bodyPr/>
              <a:lstStyle/>
              <a:p>
                <a:r>
                  <a:rPr lang="en-US">
                    <a:noFill/>
                  </a:rPr>
                  <a:t> </a:t>
                </a:r>
              </a:p>
            </p:txBody>
          </p:sp>
        </mc:Fallback>
      </mc:AlternateContent>
      <p:sp>
        <p:nvSpPr>
          <p:cNvPr id="3" name="TextBox 2"/>
          <p:cNvSpPr txBox="1"/>
          <p:nvPr/>
        </p:nvSpPr>
        <p:spPr>
          <a:xfrm>
            <a:off x="1524000" y="2743200"/>
            <a:ext cx="6096000" cy="646331"/>
          </a:xfrm>
          <a:prstGeom prst="rect">
            <a:avLst/>
          </a:prstGeom>
          <a:noFill/>
        </p:spPr>
        <p:txBody>
          <a:bodyPr wrap="square" rtlCol="0">
            <a:spAutoFit/>
          </a:bodyPr>
          <a:lstStyle/>
          <a:p>
            <a:pPr algn="ctr"/>
            <a:r>
              <a:rPr lang="en-US" dirty="0" smtClean="0"/>
              <a:t>Find the skydiver’s final </a:t>
            </a:r>
            <a:r>
              <a:rPr lang="en-US" b="1" dirty="0" smtClean="0"/>
              <a:t>velocity</a:t>
            </a:r>
            <a:r>
              <a:rPr lang="en-US" dirty="0" smtClean="0"/>
              <a:t> with out knowing how long he fell but rather how far….</a:t>
            </a:r>
            <a:endParaRPr lang="en-US" dirty="0"/>
          </a:p>
        </p:txBody>
      </p:sp>
      <p:sp>
        <p:nvSpPr>
          <p:cNvPr id="11" name="Rectangle 10"/>
          <p:cNvSpPr/>
          <p:nvPr/>
        </p:nvSpPr>
        <p:spPr>
          <a:xfrm>
            <a:off x="2757790" y="1219200"/>
            <a:ext cx="3628429"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time independent</a:t>
            </a:r>
            <a:endPar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5660221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p:cNvSpPr>
          <p:nvPr/>
        </p:nvSpPr>
        <p:spPr bwMode="auto">
          <a:xfrm>
            <a:off x="558800" y="136525"/>
            <a:ext cx="62230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dirty="0" smtClean="0">
                <a:solidFill>
                  <a:srgbClr val="662A6D"/>
                </a:solidFill>
              </a:rPr>
              <a:t>Choosing the right Equation </a:t>
            </a:r>
            <a:endParaRPr lang="en-US" altLang="en-US" sz="3000" dirty="0">
              <a:solidFill>
                <a:srgbClr val="662A6D"/>
              </a:solidFill>
            </a:endParaRPr>
          </a:p>
        </p:txBody>
      </p:sp>
      <p:sp>
        <p:nvSpPr>
          <p:cNvPr id="89091" name="Rectangle 3"/>
          <p:cNvSpPr>
            <a:spLocks/>
          </p:cNvSpPr>
          <p:nvPr/>
        </p:nvSpPr>
        <p:spPr bwMode="auto">
          <a:xfrm>
            <a:off x="558800" y="733425"/>
            <a:ext cx="8220075" cy="576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dirty="0"/>
              <a:t>Spud Webb, height 5'7", was one of the shortest basketball players to play in the NBA. But he had an impressive vertical leap; he was reputedly able to jump 110 cm off the ground. To jump this high, with what speed would he leave the ground</a:t>
            </a:r>
            <a:r>
              <a:rPr lang="en-US" altLang="en-US" sz="2200" dirty="0" smtClean="0"/>
              <a:t>?</a:t>
            </a:r>
          </a:p>
          <a:p>
            <a:pPr algn="l" eaLnBrk="1" hangingPunct="1"/>
            <a:endParaRPr lang="en-US" altLang="en-US" sz="2200" dirty="0"/>
          </a:p>
          <a:p>
            <a:pPr algn="l" eaLnBrk="1" hangingPunct="1"/>
            <a:endParaRPr lang="en-US" altLang="en-US" sz="2200" dirty="0" smtClean="0"/>
          </a:p>
          <a:p>
            <a:pPr algn="l" eaLnBrk="1" hangingPunct="1"/>
            <a:endParaRPr lang="en-US" altLang="en-US" sz="2200" dirty="0"/>
          </a:p>
          <a:p>
            <a:pPr algn="l" eaLnBrk="1" hangingPunct="1"/>
            <a:endParaRPr lang="en-US" altLang="en-US" sz="2200" dirty="0"/>
          </a:p>
          <a:p>
            <a:pPr algn="l" eaLnBrk="1" hangingPunct="1"/>
            <a:endParaRPr lang="en-US" altLang="en-US" sz="2200" dirty="0"/>
          </a:p>
          <a:p>
            <a:pPr algn="l"/>
            <a:r>
              <a:rPr lang="en-US" altLang="en-US" sz="2200" dirty="0"/>
              <a:t>A football is punted straight up into the air; it hits the ground </a:t>
            </a:r>
            <a:br>
              <a:rPr lang="en-US" altLang="en-US" sz="2200" dirty="0"/>
            </a:br>
            <a:r>
              <a:rPr lang="en-US" altLang="en-US" sz="2200" dirty="0"/>
              <a:t>5.2 s later. With what speed did it leave the kicker’s foot?</a:t>
            </a:r>
          </a:p>
          <a:p>
            <a:pPr algn="l" eaLnBrk="1" hangingPunct="1"/>
            <a:r>
              <a:rPr lang="en-US" altLang="en-US" sz="2200" dirty="0" smtClean="0"/>
              <a:t>What </a:t>
            </a:r>
            <a:r>
              <a:rPr lang="en-US" altLang="en-US" sz="2200" dirty="0"/>
              <a:t>was the greatest height reached by the ball? </a:t>
            </a:r>
            <a:br>
              <a:rPr lang="en-US" altLang="en-US" sz="2200" dirty="0"/>
            </a:br>
            <a:endParaRPr lang="en-US" altLang="en-US" sz="2200" dirty="0"/>
          </a:p>
        </p:txBody>
      </p:sp>
      <p:sp>
        <p:nvSpPr>
          <p:cNvPr id="89092"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2-43</a:t>
            </a:r>
          </a:p>
        </p:txBody>
      </p:sp>
      <mc:AlternateContent xmlns:mc="http://schemas.openxmlformats.org/markup-compatibility/2006" xmlns:a14="http://schemas.microsoft.com/office/drawing/2010/main">
        <mc:Choice Requires="a14">
          <p:sp>
            <p:nvSpPr>
              <p:cNvPr id="6" name="TextBox 5"/>
              <p:cNvSpPr txBox="1"/>
              <p:nvPr/>
            </p:nvSpPr>
            <p:spPr>
              <a:xfrm>
                <a:off x="-304800" y="5717829"/>
                <a:ext cx="5943600" cy="4881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a:rPr>
                            <m:t>𝑓</m:t>
                          </m:r>
                        </m:sub>
                      </m:sSub>
                      <m:r>
                        <a:rPr lang="en-US" sz="2000" b="0" i="0" smtClean="0">
                          <a:latin typeface="Cambria Math"/>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a:rPr>
                            <m:t>𝑖</m:t>
                          </m:r>
                        </m:sub>
                      </m:sSub>
                      <m:r>
                        <a:rPr lang="en-US" sz="2000" b="0" i="1" smtClean="0">
                          <a:latin typeface="Cambria Math"/>
                        </a:rPr>
                        <m:t>+</m:t>
                      </m:r>
                      <m:sSub>
                        <m:sSubPr>
                          <m:ctrlPr>
                            <a:rPr lang="en-US" sz="2000" b="0" i="1" smtClean="0">
                              <a:latin typeface="Cambria Math" panose="02040503050406030204" pitchFamily="18" charset="0"/>
                            </a:rPr>
                          </m:ctrlPr>
                        </m:sSub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a:rPr>
                                    <m:t>𝑣</m:t>
                                  </m:r>
                                </m:e>
                                <m:sub>
                                  <m:r>
                                    <a:rPr lang="en-US" sz="2000" b="0" i="1" smtClean="0">
                                      <a:latin typeface="Cambria Math" panose="02040503050406030204" pitchFamily="18" charset="0"/>
                                    </a:rPr>
                                    <m:t>𝑦</m:t>
                                  </m:r>
                                </m:sub>
                              </m:sSub>
                            </m:e>
                          </m:d>
                        </m:e>
                        <m:sub>
                          <m:r>
                            <a:rPr lang="en-US" sz="2000" b="0" i="1" smtClean="0">
                              <a:latin typeface="Cambria Math"/>
                            </a:rPr>
                            <m:t>𝑖</m:t>
                          </m:r>
                        </m:sub>
                      </m:sSub>
                      <m:r>
                        <a:rPr lang="en-US" sz="2000" b="0" i="1" smtClean="0">
                          <a:latin typeface="Cambria Math"/>
                          <a:ea typeface="Cambria Math"/>
                        </a:rPr>
                        <m:t>∆</m:t>
                      </m:r>
                      <m:r>
                        <a:rPr lang="en-US" sz="2000" b="0" i="1" smtClean="0">
                          <a:latin typeface="Cambria Math"/>
                          <a:ea typeface="Cambria Math"/>
                        </a:rPr>
                        <m:t>𝑡</m:t>
                      </m:r>
                      <m:r>
                        <a:rPr lang="en-US" sz="2000" b="0" i="1" smtClean="0">
                          <a:latin typeface="Cambria Math"/>
                        </a:rPr>
                        <m:t>+</m:t>
                      </m:r>
                      <m:box>
                        <m:boxPr>
                          <m:ctrlPr>
                            <a:rPr lang="en-US" sz="2000" b="0" i="1" smtClean="0">
                              <a:latin typeface="Cambria Math" panose="02040503050406030204" pitchFamily="18" charset="0"/>
                            </a:rPr>
                          </m:ctrlPr>
                        </m:boxPr>
                        <m:e>
                          <m:argPr>
                            <m:argSz m:val="-1"/>
                          </m:argPr>
                          <m:f>
                            <m:fPr>
                              <m:ctrlPr>
                                <a:rPr lang="en-US" sz="2000" b="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2</m:t>
                              </m:r>
                            </m:den>
                          </m:f>
                        </m:e>
                      </m:box>
                      <m:sSub>
                        <m:sSubPr>
                          <m:ctrlPr>
                            <a:rPr lang="en-US" sz="2000" b="0" i="1" smtClean="0">
                              <a:latin typeface="Cambria Math" panose="02040503050406030204" pitchFamily="18" charset="0"/>
                            </a:rPr>
                          </m:ctrlPr>
                        </m:sSubPr>
                        <m:e>
                          <m:r>
                            <a:rPr lang="en-US" sz="2000" b="0" i="1" smtClean="0">
                              <a:latin typeface="Cambria Math"/>
                            </a:rPr>
                            <m:t>𝑎</m:t>
                          </m:r>
                        </m:e>
                        <m:sub>
                          <m:r>
                            <a:rPr lang="en-US" sz="2000" b="0" i="1" smtClean="0">
                              <a:latin typeface="Cambria Math" panose="02040503050406030204" pitchFamily="18" charset="0"/>
                            </a:rPr>
                            <m:t>𝑦</m:t>
                          </m:r>
                        </m:sub>
                      </m:sSub>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a:ea typeface="Cambria Math"/>
                                </a:rPr>
                                <m:t>∆</m:t>
                              </m:r>
                              <m:r>
                                <a:rPr lang="en-US" sz="2000" b="0" i="1" smtClean="0">
                                  <a:latin typeface="Cambria Math"/>
                                  <a:ea typeface="Cambria Math"/>
                                </a:rPr>
                                <m:t>𝑡</m:t>
                              </m:r>
                            </m:e>
                          </m:d>
                        </m:e>
                        <m:sup>
                          <m:r>
                            <a:rPr lang="en-US" sz="2000" b="0" i="1" smtClean="0">
                              <a:latin typeface="Cambria Math"/>
                            </a:rPr>
                            <m:t>2</m:t>
                          </m:r>
                        </m:sup>
                      </m:sSup>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04800" y="5717829"/>
                <a:ext cx="5943600" cy="488147"/>
              </a:xfrm>
              <a:prstGeom prst="rect">
                <a:avLst/>
              </a:prstGeom>
              <a:blipFill rotWithShape="0">
                <a:blip r:embed="rId4"/>
                <a:stretch>
                  <a:fillRect b="-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95400" y="2328166"/>
                <a:ext cx="5943600" cy="9113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rPr>
                          </m:ctrlPr>
                        </m:sSupPr>
                        <m:e>
                          <m:sSub>
                            <m:sSubPr>
                              <m:ctrlPr>
                                <a:rPr lang="en-US" sz="3600" b="0" i="1" smtClean="0">
                                  <a:latin typeface="Cambria Math" panose="02040503050406030204" pitchFamily="18" charset="0"/>
                                </a:rPr>
                              </m:ctrlPr>
                            </m:sSubPr>
                            <m:e>
                              <m:d>
                                <m:dPr>
                                  <m:ctrlPr>
                                    <a:rPr lang="en-US"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b="0" i="1" smtClean="0">
                                          <a:latin typeface="Cambria Math"/>
                                        </a:rPr>
                                        <m:t>𝑣</m:t>
                                      </m:r>
                                    </m:e>
                                    <m:sub>
                                      <m:r>
                                        <a:rPr lang="en-US" sz="3600" b="0" i="1" smtClean="0">
                                          <a:latin typeface="Cambria Math" panose="02040503050406030204" pitchFamily="18" charset="0"/>
                                        </a:rPr>
                                        <m:t>𝑦</m:t>
                                      </m:r>
                                    </m:sub>
                                  </m:sSub>
                                </m:e>
                              </m:d>
                            </m:e>
                            <m:sub>
                              <m:r>
                                <m:rPr>
                                  <m:nor/>
                                </m:rPr>
                                <a:rPr lang="en-US" sz="3600" b="0" i="0" smtClean="0">
                                  <a:latin typeface="Cambria Math"/>
                                </a:rPr>
                                <m:t>f</m:t>
                              </m:r>
                            </m:sub>
                          </m:sSub>
                        </m:e>
                        <m:sup>
                          <m:r>
                            <a:rPr lang="en-US" sz="3600" b="0" i="1" smtClean="0">
                              <a:latin typeface="Cambria Math"/>
                            </a:rPr>
                            <m:t>2</m:t>
                          </m:r>
                        </m:sup>
                      </m:sSup>
                      <m:r>
                        <a:rPr lang="en-US" sz="3600" b="0" i="0" smtClean="0">
                          <a:latin typeface="Cambria Math"/>
                        </a:rPr>
                        <m:t>=</m:t>
                      </m:r>
                      <m:sSup>
                        <m:sSupPr>
                          <m:ctrlPr>
                            <a:rPr lang="en-US" sz="3600" i="1">
                              <a:latin typeface="Cambria Math" panose="02040503050406030204" pitchFamily="18" charset="0"/>
                            </a:rPr>
                          </m:ctrlPr>
                        </m:sSupPr>
                        <m:e>
                          <m:sSub>
                            <m:sSubPr>
                              <m:ctrlPr>
                                <a:rPr lang="en-US" sz="3600" i="1">
                                  <a:latin typeface="Cambria Math" panose="02040503050406030204" pitchFamily="18" charset="0"/>
                                </a:rPr>
                              </m:ctrlPr>
                            </m:sSubPr>
                            <m:e>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a:rPr>
                                        <m:t>𝑣</m:t>
                                      </m:r>
                                    </m:e>
                                    <m:sub>
                                      <m:r>
                                        <a:rPr lang="en-US" sz="3600" b="0" i="1" smtClean="0">
                                          <a:latin typeface="Cambria Math" panose="02040503050406030204" pitchFamily="18" charset="0"/>
                                        </a:rPr>
                                        <m:t>𝑦</m:t>
                                      </m:r>
                                    </m:sub>
                                  </m:sSub>
                                </m:e>
                              </m:d>
                            </m:e>
                            <m:sub>
                              <m:r>
                                <m:rPr>
                                  <m:nor/>
                                </m:rPr>
                                <a:rPr lang="en-US" sz="3600" b="0" i="0" smtClean="0">
                                  <a:latin typeface="Cambria Math"/>
                                </a:rPr>
                                <m:t>i</m:t>
                              </m:r>
                            </m:sub>
                          </m:sSub>
                        </m:e>
                        <m:sup>
                          <m:r>
                            <a:rPr lang="en-US" sz="3600" i="1">
                              <a:latin typeface="Cambria Math"/>
                            </a:rPr>
                            <m:t>2</m:t>
                          </m:r>
                        </m:sup>
                      </m:sSup>
                      <m:r>
                        <a:rPr lang="en-US" sz="3600" b="0" i="1" smtClean="0">
                          <a:latin typeface="Cambria Math"/>
                        </a:rPr>
                        <m:t>+</m:t>
                      </m:r>
                      <m:sSub>
                        <m:sSubPr>
                          <m:ctrlPr>
                            <a:rPr lang="en-US" sz="3600" b="0" i="1" smtClean="0">
                              <a:latin typeface="Cambria Math" panose="02040503050406030204" pitchFamily="18" charset="0"/>
                            </a:rPr>
                          </m:ctrlPr>
                        </m:sSubPr>
                        <m:e>
                          <m:r>
                            <a:rPr lang="en-US" sz="3600" b="0" i="1" smtClean="0">
                              <a:latin typeface="Cambria Math"/>
                            </a:rPr>
                            <m:t>2</m:t>
                          </m:r>
                          <m:r>
                            <a:rPr lang="en-US" sz="3600" b="0" i="1" smtClean="0">
                              <a:latin typeface="Cambria Math"/>
                            </a:rPr>
                            <m:t>𝑎</m:t>
                          </m:r>
                        </m:e>
                        <m:sub>
                          <m:r>
                            <a:rPr lang="en-US" sz="3600" b="0" i="1" smtClean="0">
                              <a:latin typeface="Cambria Math" panose="02040503050406030204" pitchFamily="18" charset="0"/>
                            </a:rPr>
                            <m:t>𝑦</m:t>
                          </m:r>
                        </m:sub>
                      </m:sSub>
                      <m:r>
                        <a:rPr lang="en-US" sz="3600" b="0" i="1" smtClean="0">
                          <a:latin typeface="Cambria Math"/>
                          <a:ea typeface="Cambria Math"/>
                        </a:rPr>
                        <m:t>∆</m:t>
                      </m:r>
                      <m:r>
                        <a:rPr lang="en-US" sz="3600" b="0" i="1" smtClean="0">
                          <a:latin typeface="Cambria Math" panose="02040503050406030204" pitchFamily="18" charset="0"/>
                        </a:rPr>
                        <m:t>𝑦</m:t>
                      </m:r>
                    </m:oMath>
                  </m:oMathPara>
                </a14:m>
                <a:endParaRPr lang="en-US"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1295400" y="2328166"/>
                <a:ext cx="5943600" cy="91134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57200" y="4767021"/>
                <a:ext cx="9525000" cy="6381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d>
                            <m:dPr>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a:rPr>
                                    <m:t>𝑣</m:t>
                                  </m:r>
                                </m:e>
                                <m:sub>
                                  <m:r>
                                    <a:rPr lang="en-US" sz="2000" b="0" i="1" smtClean="0">
                                      <a:latin typeface="Cambria Math" panose="02040503050406030204" pitchFamily="18" charset="0"/>
                                    </a:rPr>
                                    <m:t>𝑦</m:t>
                                  </m:r>
                                </m:sub>
                              </m:sSub>
                            </m:e>
                          </m:d>
                        </m:e>
                        <m:sub>
                          <m:r>
                            <a:rPr lang="en-US" sz="2000" b="0" i="1" smtClean="0">
                              <a:latin typeface="Cambria Math"/>
                            </a:rPr>
                            <m:t>𝑓</m:t>
                          </m:r>
                        </m:sub>
                      </m:sSub>
                      <m:r>
                        <a:rPr lang="en-US" sz="2000" b="0" i="0" smtClean="0">
                          <a:latin typeface="Cambria Math"/>
                        </a:rPr>
                        <m:t>=</m:t>
                      </m:r>
                      <m:sSub>
                        <m:sSubPr>
                          <m:ctrlPr>
                            <a:rPr lang="en-US" sz="2000" i="1">
                              <a:latin typeface="Cambria Math" panose="02040503050406030204" pitchFamily="18" charset="0"/>
                            </a:rPr>
                          </m:ctrlPr>
                        </m:sSub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𝑣</m:t>
                                  </m:r>
                                </m:e>
                                <m:sub>
                                  <m:r>
                                    <a:rPr lang="en-US" sz="2000" b="0" i="1" smtClean="0">
                                      <a:latin typeface="Cambria Math" panose="02040503050406030204" pitchFamily="18" charset="0"/>
                                    </a:rPr>
                                    <m:t>𝑦</m:t>
                                  </m:r>
                                </m:sub>
                              </m:sSub>
                            </m:e>
                          </m:d>
                        </m:e>
                        <m:sub>
                          <m:r>
                            <a:rPr lang="en-US" sz="2000" b="0" i="1" smtClean="0">
                              <a:latin typeface="Cambria Math"/>
                            </a:rPr>
                            <m:t>𝑖</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𝑎</m:t>
                          </m:r>
                        </m:e>
                        <m:sub>
                          <m:r>
                            <a:rPr lang="en-US" sz="2000" b="0" i="1" smtClean="0">
                              <a:latin typeface="Cambria Math"/>
                            </a:rPr>
                            <m:t>𝑥</m:t>
                          </m:r>
                        </m:sub>
                      </m:sSub>
                      <m:r>
                        <a:rPr lang="en-US" sz="2000" b="0" i="1" smtClean="0">
                          <a:latin typeface="Cambria Math"/>
                          <a:ea typeface="Cambria Math"/>
                        </a:rPr>
                        <m:t>∆</m:t>
                      </m:r>
                      <m:r>
                        <a:rPr lang="en-US" sz="2000" b="0" i="1" smtClean="0">
                          <a:latin typeface="Cambria Math"/>
                        </a:rPr>
                        <m:t>𝑡</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𝑣</m:t>
                          </m:r>
                        </m:e>
                        <m:sub>
                          <m:r>
                            <a:rPr lang="en-US" sz="2000" b="0" i="1" smtClean="0">
                              <a:latin typeface="Cambria Math" panose="02040503050406030204" pitchFamily="18" charset="0"/>
                              <a:ea typeface="Cambria Math" panose="02040503050406030204" pitchFamily="18" charset="0"/>
                            </a:rPr>
                            <m:t>𝑦𝑖</m:t>
                          </m:r>
                        </m:sub>
                      </m:sSub>
                      <m:r>
                        <a:rPr lang="en-US" sz="2000" b="0" i="1" smtClean="0">
                          <a:latin typeface="Cambria Math" panose="02040503050406030204" pitchFamily="18" charset="0"/>
                          <a:ea typeface="Cambria Math" panose="02040503050406030204" pitchFamily="18" charset="0"/>
                        </a:rPr>
                        <m:t>=9.8</m:t>
                      </m:r>
                      <m:f>
                        <m:fPr>
                          <m:ctrlPr>
                            <a:rPr lang="en-US" sz="2000" b="0" i="1" smtClean="0">
                              <a:latin typeface="Cambria Math" panose="02040503050406030204" pitchFamily="18" charset="0"/>
                              <a:ea typeface="Cambria Math" panose="02040503050406030204" pitchFamily="18" charset="0"/>
                            </a:rPr>
                          </m:ctrlPr>
                        </m:fPr>
                        <m:num>
                          <m:r>
                            <m:rPr>
                              <m:nor/>
                            </m:rPr>
                            <a:rPr lang="en-US" sz="2000" b="0" i="0" smtClean="0">
                              <a:latin typeface="Cambria Math" panose="02040503050406030204" pitchFamily="18" charset="0"/>
                              <a:ea typeface="Cambria Math" panose="02040503050406030204" pitchFamily="18" charset="0"/>
                            </a:rPr>
                            <m:t>m</m:t>
                          </m:r>
                        </m:num>
                        <m:den>
                          <m:sSup>
                            <m:sSupPr>
                              <m:ctrlPr>
                                <a:rPr lang="en-US" sz="2000" b="0" i="1" smtClean="0">
                                  <a:latin typeface="Cambria Math" panose="02040503050406030204" pitchFamily="18" charset="0"/>
                                  <a:ea typeface="Cambria Math" panose="02040503050406030204" pitchFamily="18" charset="0"/>
                                </a:rPr>
                              </m:ctrlPr>
                            </m:sSupPr>
                            <m:e>
                              <m:r>
                                <m:rPr>
                                  <m:nor/>
                                </m:rPr>
                                <a:rPr lang="en-US" sz="2000" b="0" i="0" smtClean="0">
                                  <a:latin typeface="Cambria Math" panose="02040503050406030204" pitchFamily="18" charset="0"/>
                                  <a:ea typeface="Cambria Math" panose="02040503050406030204" pitchFamily="18" charset="0"/>
                                </a:rPr>
                                <m:t>s</m:t>
                              </m:r>
                            </m:e>
                            <m:sup>
                              <m:r>
                                <a:rPr lang="en-US" sz="2000" b="0" i="1" smtClean="0">
                                  <a:latin typeface="Cambria Math" panose="02040503050406030204" pitchFamily="18" charset="0"/>
                                  <a:ea typeface="Cambria Math" panose="02040503050406030204" pitchFamily="18" charset="0"/>
                                </a:rPr>
                                <m:t>2</m:t>
                              </m:r>
                            </m:sup>
                          </m:sSup>
                        </m:den>
                      </m:f>
                      <m:r>
                        <a:rPr lang="en-US" sz="2000" b="0" i="1" smtClean="0">
                          <a:latin typeface="Cambria Math" panose="02040503050406030204" pitchFamily="18" charset="0"/>
                          <a:ea typeface="Cambria Math" panose="02040503050406030204" pitchFamily="18" charset="0"/>
                        </a:rPr>
                        <m:t>∙2.6</m:t>
                      </m:r>
                      <m:r>
                        <m:rPr>
                          <m:nor/>
                        </m:rPr>
                        <a:rPr lang="en-US" sz="2000" b="0" i="0" smtClean="0">
                          <a:latin typeface="Cambria Math" panose="02040503050406030204" pitchFamily="18" charset="0"/>
                          <a:ea typeface="Cambria Math" panose="02040503050406030204" pitchFamily="18" charset="0"/>
                        </a:rPr>
                        <m:t>s</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457200" y="4767021"/>
                <a:ext cx="9525000" cy="63812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590800" y="6031158"/>
                <a:ext cx="5943600" cy="6381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a:rPr>
                            <m:t>𝑓</m:t>
                          </m:r>
                        </m:sub>
                      </m:sSub>
                      <m:r>
                        <a:rPr lang="en-US" sz="2000" b="0" i="0" smtClean="0">
                          <a:latin typeface="Cambria Math"/>
                        </a:rPr>
                        <m:t>=</m:t>
                      </m:r>
                      <m:r>
                        <a:rPr lang="en-US" sz="2000" b="0" i="1" smtClean="0">
                          <a:latin typeface="Cambria Math" panose="02040503050406030204" pitchFamily="18" charset="0"/>
                        </a:rPr>
                        <m:t>25.48</m:t>
                      </m:r>
                      <m:f>
                        <m:fPr>
                          <m:ctrlPr>
                            <a:rPr lang="en-US" sz="2000" b="0" i="1" smtClean="0">
                              <a:latin typeface="Cambria Math" panose="02040503050406030204" pitchFamily="18" charset="0"/>
                            </a:rPr>
                          </m:ctrlPr>
                        </m:fPr>
                        <m:num>
                          <m:r>
                            <m:rPr>
                              <m:nor/>
                            </m:rPr>
                            <a:rPr lang="en-US" sz="2000" b="0" i="0" smtClean="0">
                              <a:latin typeface="Cambria Math" panose="02040503050406030204" pitchFamily="18" charset="0"/>
                            </a:rPr>
                            <m:t>m</m:t>
                          </m:r>
                        </m:num>
                        <m:den>
                          <m:r>
                            <m:rPr>
                              <m:nor/>
                            </m:rPr>
                            <a:rPr lang="en-US" sz="2000" b="0" i="0" smtClean="0">
                              <a:latin typeface="Cambria Math" panose="02040503050406030204" pitchFamily="18" charset="0"/>
                            </a:rPr>
                            <m:t>s</m:t>
                          </m:r>
                        </m:den>
                      </m:f>
                      <m:r>
                        <a:rPr lang="en-US" sz="2000" b="0" i="1" smtClean="0">
                          <a:latin typeface="Cambria Math" panose="02040503050406030204" pitchFamily="18" charset="0"/>
                          <a:ea typeface="Cambria Math" panose="02040503050406030204" pitchFamily="18" charset="0"/>
                        </a:rPr>
                        <m:t>∙2.6</m:t>
                      </m:r>
                      <m:r>
                        <m:rPr>
                          <m:nor/>
                        </m:rPr>
                        <a:rPr lang="en-US" sz="2000" b="0" i="0" smtClean="0">
                          <a:latin typeface="Cambria Math" panose="02040503050406030204" pitchFamily="18" charset="0"/>
                          <a:ea typeface="Cambria Math" panose="02040503050406030204" pitchFamily="18" charset="0"/>
                        </a:rPr>
                        <m:t>s</m:t>
                      </m:r>
                      <m:r>
                        <a:rPr lang="en-US" sz="2000" b="0" i="1" smtClean="0">
                          <a:latin typeface="Cambria Math"/>
                        </a:rPr>
                        <m:t>+</m:t>
                      </m:r>
                      <m:box>
                        <m:boxPr>
                          <m:ctrlPr>
                            <a:rPr lang="en-US" sz="2000" b="0" i="1" smtClean="0">
                              <a:latin typeface="Cambria Math" panose="02040503050406030204" pitchFamily="18" charset="0"/>
                            </a:rPr>
                          </m:ctrlPr>
                        </m:boxPr>
                        <m:e>
                          <m:argPr>
                            <m:argSz m:val="-1"/>
                          </m:argPr>
                          <m:f>
                            <m:fPr>
                              <m:ctrlPr>
                                <a:rPr lang="en-US" sz="2000" b="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2</m:t>
                              </m:r>
                            </m:den>
                          </m:f>
                        </m:e>
                      </m:box>
                      <m:r>
                        <a:rPr lang="en-US" sz="2000" b="0" i="1" smtClean="0">
                          <a:latin typeface="Cambria Math" panose="02040503050406030204" pitchFamily="18" charset="0"/>
                          <a:ea typeface="Cambria Math" panose="02040503050406030204" pitchFamily="18" charset="0"/>
                        </a:rPr>
                        <m:t>∙9.8</m:t>
                      </m:r>
                      <m:f>
                        <m:fPr>
                          <m:ctrlPr>
                            <a:rPr lang="en-US" sz="2000" b="0" i="1" smtClean="0">
                              <a:latin typeface="Cambria Math" panose="02040503050406030204" pitchFamily="18" charset="0"/>
                              <a:ea typeface="Cambria Math" panose="02040503050406030204" pitchFamily="18" charset="0"/>
                            </a:rPr>
                          </m:ctrlPr>
                        </m:fPr>
                        <m:num>
                          <m:r>
                            <m:rPr>
                              <m:nor/>
                            </m:rPr>
                            <a:rPr lang="en-US" sz="2000" b="0" i="0" smtClean="0">
                              <a:latin typeface="Cambria Math" panose="02040503050406030204" pitchFamily="18" charset="0"/>
                              <a:ea typeface="Cambria Math" panose="02040503050406030204" pitchFamily="18" charset="0"/>
                            </a:rPr>
                            <m:t>m</m:t>
                          </m:r>
                        </m:num>
                        <m:den>
                          <m:sSup>
                            <m:sSupPr>
                              <m:ctrlPr>
                                <a:rPr lang="en-US" sz="2000" b="0" i="1" smtClean="0">
                                  <a:latin typeface="Cambria Math" panose="02040503050406030204" pitchFamily="18" charset="0"/>
                                  <a:ea typeface="Cambria Math" panose="02040503050406030204" pitchFamily="18" charset="0"/>
                                </a:rPr>
                              </m:ctrlPr>
                            </m:sSupPr>
                            <m:e>
                              <m:r>
                                <m:rPr>
                                  <m:nor/>
                                </m:rPr>
                                <a:rPr lang="en-US" sz="2000" b="0" i="0" smtClean="0">
                                  <a:latin typeface="Cambria Math" panose="02040503050406030204" pitchFamily="18" charset="0"/>
                                  <a:ea typeface="Cambria Math" panose="02040503050406030204" pitchFamily="18" charset="0"/>
                                </a:rPr>
                                <m:t>s</m:t>
                              </m:r>
                            </m:e>
                            <m:sup>
                              <m:r>
                                <a:rPr lang="en-US" sz="2000" b="0" i="1" smtClean="0">
                                  <a:latin typeface="Cambria Math" panose="02040503050406030204" pitchFamily="18" charset="0"/>
                                  <a:ea typeface="Cambria Math" panose="02040503050406030204" pitchFamily="18" charset="0"/>
                                </a:rPr>
                                <m:t>2</m:t>
                              </m:r>
                            </m:sup>
                          </m:sSup>
                        </m:den>
                      </m:f>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ea typeface="Cambria Math"/>
                                </a:rPr>
                                <m:t>2.6</m:t>
                              </m:r>
                            </m:e>
                          </m:d>
                        </m:e>
                        <m:sup>
                          <m:r>
                            <a:rPr lang="en-US" sz="2000" b="0" i="1" smtClean="0">
                              <a:latin typeface="Cambria Math"/>
                            </a:rPr>
                            <m:t>2</m:t>
                          </m:r>
                        </m:sup>
                      </m:sSup>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590800" y="6031158"/>
                <a:ext cx="5943600" cy="638123"/>
              </a:xfrm>
              <a:prstGeom prst="rect">
                <a:avLst/>
              </a:prstGeom>
              <a:blipFill rotWithShape="0">
                <a:blip r:embed="rId8"/>
                <a:stretch>
                  <a:fillRect/>
                </a:stretch>
              </a:blipFill>
            </p:spPr>
            <p:txBody>
              <a:bodyPr/>
              <a:lstStyle/>
              <a:p>
                <a:r>
                  <a:rPr lang="en-US">
                    <a:noFill/>
                  </a:rPr>
                  <a:t> </a:t>
                </a:r>
              </a:p>
            </p:txBody>
          </p:sp>
        </mc:Fallback>
      </mc:AlternateContent>
      <p:sp>
        <p:nvSpPr>
          <p:cNvPr id="2" name="TextBox 1"/>
          <p:cNvSpPr txBox="1"/>
          <p:nvPr/>
        </p:nvSpPr>
        <p:spPr>
          <a:xfrm>
            <a:off x="990600" y="5439020"/>
            <a:ext cx="718466" cy="369332"/>
          </a:xfrm>
          <a:prstGeom prst="rect">
            <a:avLst/>
          </a:prstGeom>
          <a:noFill/>
        </p:spPr>
        <p:txBody>
          <a:bodyPr wrap="none" rtlCol="0">
            <a:spAutoFit/>
          </a:bodyPr>
          <a:lstStyle/>
          <a:p>
            <a:r>
              <a:rPr lang="en-US" dirty="0" smtClean="0"/>
              <a:t>Then:</a:t>
            </a:r>
            <a:endParaRPr lang="en-US" dirty="0"/>
          </a:p>
        </p:txBody>
      </p:sp>
    </p:spTree>
    <p:extLst>
      <p:ext uri="{BB962C8B-B14F-4D97-AF65-F5344CB8AC3E}">
        <p14:creationId xmlns:p14="http://schemas.microsoft.com/office/powerpoint/2010/main" val="3111591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p:cNvSpPr>
          <p:nvPr/>
        </p:nvSpPr>
        <p:spPr bwMode="auto">
          <a:xfrm>
            <a:off x="558800" y="733425"/>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Tennis balls are tested by measuring their bounce when dropped from a height of approximately 2.5 m. What is the final speed of a ball dropped from this height?</a:t>
            </a:r>
          </a:p>
        </p:txBody>
      </p:sp>
      <p:sp>
        <p:nvSpPr>
          <p:cNvPr id="70659" name="Rectangle 7"/>
          <p:cNvSpPr>
            <a:spLocks/>
          </p:cNvSpPr>
          <p:nvPr/>
        </p:nvSpPr>
        <p:spPr bwMode="auto">
          <a:xfrm>
            <a:off x="558800" y="138113"/>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nchor="ct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 Problem</a:t>
            </a:r>
          </a:p>
        </p:txBody>
      </p:sp>
      <p:sp>
        <p:nvSpPr>
          <p:cNvPr id="70660" name="Rectangle 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2-34</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648369"/>
            <a:ext cx="1714500" cy="1714500"/>
          </a:xfrm>
          <a:prstGeom prst="rect">
            <a:avLst/>
          </a:prstGeom>
        </p:spPr>
      </p:pic>
      <p:sp>
        <p:nvSpPr>
          <p:cNvPr id="3" name="Rectangle 2"/>
          <p:cNvSpPr/>
          <p:nvPr/>
        </p:nvSpPr>
        <p:spPr>
          <a:xfrm>
            <a:off x="152400" y="5791200"/>
            <a:ext cx="8805863" cy="457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1295400" y="1795558"/>
                <a:ext cx="5943600" cy="7747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600" i="1" smtClean="0">
                              <a:latin typeface="Cambria Math" panose="02040503050406030204" pitchFamily="18" charset="0"/>
                            </a:rPr>
                          </m:ctrlPr>
                        </m:sSupPr>
                        <m:e>
                          <m:sSub>
                            <m:sSubPr>
                              <m:ctrlPr>
                                <a:rPr lang="en-US" sz="3600" i="1">
                                  <a:latin typeface="Cambria Math" panose="02040503050406030204" pitchFamily="18" charset="0"/>
                                </a:rPr>
                              </m:ctrlPr>
                            </m:sSubPr>
                            <m:e>
                              <m:r>
                                <a:rPr lang="en-US" sz="3600" i="1">
                                  <a:latin typeface="Cambria Math"/>
                                </a:rPr>
                                <m:t>𝑣</m:t>
                              </m:r>
                            </m:e>
                            <m:sub>
                              <m:r>
                                <a:rPr lang="en-US" sz="3600" i="1">
                                  <a:latin typeface="Cambria Math" panose="02040503050406030204" pitchFamily="18" charset="0"/>
                                </a:rPr>
                                <m:t>𝑓</m:t>
                              </m:r>
                            </m:sub>
                          </m:sSub>
                        </m:e>
                        <m:sup>
                          <m:r>
                            <a:rPr lang="en-US" sz="3600" i="1">
                              <a:latin typeface="Cambria Math" panose="02040503050406030204" pitchFamily="18" charset="0"/>
                            </a:rPr>
                            <m:t>2</m:t>
                          </m:r>
                        </m:sup>
                      </m:sSup>
                      <m:r>
                        <a:rPr lang="en-US" sz="3600" b="0" i="0" smtClean="0">
                          <a:latin typeface="Cambria Math"/>
                        </a:rPr>
                        <m:t>=</m:t>
                      </m:r>
                      <m:sSup>
                        <m:sSupPr>
                          <m:ctrlPr>
                            <a:rPr lang="en-US" sz="3600" i="1">
                              <a:latin typeface="Cambria Math" panose="02040503050406030204" pitchFamily="18" charset="0"/>
                            </a:rPr>
                          </m:ctrlPr>
                        </m:sSupPr>
                        <m:e>
                          <m:sSub>
                            <m:sSubPr>
                              <m:ctrlPr>
                                <a:rPr lang="en-US" sz="3600" i="1">
                                  <a:latin typeface="Cambria Math" panose="02040503050406030204" pitchFamily="18" charset="0"/>
                                </a:rPr>
                              </m:ctrlPr>
                            </m:sSubPr>
                            <m:e>
                              <m:d>
                                <m:dPr>
                                  <m:ctrlPr>
                                    <a:rPr lang="en-US" sz="3600" i="1">
                                      <a:latin typeface="Cambria Math" panose="02040503050406030204" pitchFamily="18" charset="0"/>
                                    </a:rPr>
                                  </m:ctrlPr>
                                </m:dPr>
                                <m:e>
                                  <m:r>
                                    <a:rPr lang="en-US" sz="3600" b="0" i="1" smtClean="0">
                                      <a:latin typeface="Cambria Math" panose="02040503050406030204" pitchFamily="18" charset="0"/>
                                    </a:rPr>
                                    <m:t>𝑣</m:t>
                                  </m:r>
                                </m:e>
                              </m:d>
                            </m:e>
                            <m:sub>
                              <m:r>
                                <m:rPr>
                                  <m:nor/>
                                </m:rPr>
                                <a:rPr lang="en-US" sz="3600" b="0" i="0" smtClean="0">
                                  <a:latin typeface="Cambria Math"/>
                                </a:rPr>
                                <m:t>i</m:t>
                              </m:r>
                            </m:sub>
                          </m:sSub>
                        </m:e>
                        <m:sup>
                          <m:r>
                            <a:rPr lang="en-US" sz="3600" i="1">
                              <a:latin typeface="Cambria Math"/>
                            </a:rPr>
                            <m:t>2</m:t>
                          </m:r>
                        </m:sup>
                      </m:sSup>
                      <m:r>
                        <a:rPr lang="en-US" sz="3600" b="0" i="1" smtClean="0">
                          <a:latin typeface="Cambria Math"/>
                        </a:rPr>
                        <m:t>+</m:t>
                      </m:r>
                      <m:r>
                        <a:rPr lang="en-US" sz="3600" b="0" i="1" smtClean="0">
                          <a:latin typeface="Cambria Math" panose="02040503050406030204" pitchFamily="18" charset="0"/>
                        </a:rPr>
                        <m:t>2</m:t>
                      </m:r>
                      <m:r>
                        <a:rPr lang="en-US" sz="3600" b="0" i="1" smtClean="0">
                          <a:latin typeface="Cambria Math" panose="02040503050406030204" pitchFamily="18" charset="0"/>
                        </a:rPr>
                        <m:t>𝑎</m:t>
                      </m:r>
                      <m:r>
                        <a:rPr lang="en-US" sz="3600" b="0" i="1" smtClean="0">
                          <a:latin typeface="Cambria Math"/>
                          <a:ea typeface="Cambria Math"/>
                        </a:rPr>
                        <m:t>∆</m:t>
                      </m:r>
                      <m:r>
                        <a:rPr lang="en-US" sz="3600" b="0" i="1" smtClean="0">
                          <a:latin typeface="Cambria Math" panose="02040503050406030204" pitchFamily="18" charset="0"/>
                        </a:rPr>
                        <m:t>𝑦</m:t>
                      </m:r>
                    </m:oMath>
                  </m:oMathPara>
                </a14:m>
                <a:endParaRPr lang="en-US"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1295400" y="1795558"/>
                <a:ext cx="5943600" cy="77476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3187" y="2677299"/>
                <a:ext cx="9220200" cy="12196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𝑣</m:t>
                          </m:r>
                        </m:e>
                        <m:sub>
                          <m:r>
                            <a:rPr lang="en-US" sz="3600" b="0" i="1" smtClean="0">
                              <a:latin typeface="Cambria Math" panose="02040503050406030204" pitchFamily="18" charset="0"/>
                            </a:rPr>
                            <m:t>𝑓</m:t>
                          </m:r>
                        </m:sub>
                      </m:sSub>
                      <m:r>
                        <a:rPr lang="en-US" sz="3600" b="0" i="0" smtClean="0">
                          <a:latin typeface="Cambria Math"/>
                        </a:rPr>
                        <m:t>=</m:t>
                      </m:r>
                      <m:rad>
                        <m:radPr>
                          <m:degHide m:val="on"/>
                          <m:ctrlPr>
                            <a:rPr lang="en-US" sz="3600" b="0" i="1" smtClean="0">
                              <a:latin typeface="Cambria Math" panose="02040503050406030204" pitchFamily="18" charset="0"/>
                            </a:rPr>
                          </m:ctrlPr>
                        </m:radPr>
                        <m:deg/>
                        <m:e>
                          <m:sSup>
                            <m:sSupPr>
                              <m:ctrlPr>
                                <a:rPr lang="en-US" sz="3600" i="1">
                                  <a:latin typeface="Cambria Math" panose="02040503050406030204" pitchFamily="18" charset="0"/>
                                </a:rPr>
                              </m:ctrlPr>
                            </m:sSupPr>
                            <m:e>
                              <m:sSub>
                                <m:sSubPr>
                                  <m:ctrlPr>
                                    <a:rPr lang="en-US" sz="3600" i="1">
                                      <a:latin typeface="Cambria Math" panose="02040503050406030204" pitchFamily="18" charset="0"/>
                                    </a:rPr>
                                  </m:ctrlPr>
                                </m:sSubPr>
                                <m:e>
                                  <m:d>
                                    <m:dPr>
                                      <m:ctrlPr>
                                        <a:rPr lang="en-US" sz="3600" i="1">
                                          <a:latin typeface="Cambria Math" panose="02040503050406030204" pitchFamily="18" charset="0"/>
                                        </a:rPr>
                                      </m:ctrlPr>
                                    </m:dPr>
                                    <m:e>
                                      <m:r>
                                        <a:rPr lang="en-US" sz="3600" i="1">
                                          <a:latin typeface="Cambria Math" panose="02040503050406030204" pitchFamily="18" charset="0"/>
                                        </a:rPr>
                                        <m:t>0</m:t>
                                      </m:r>
                                      <m:box>
                                        <m:boxPr>
                                          <m:ctrlPr>
                                            <a:rPr lang="en-US" sz="3600" i="1">
                                              <a:latin typeface="Cambria Math" panose="02040503050406030204" pitchFamily="18" charset="0"/>
                                            </a:rPr>
                                          </m:ctrlPr>
                                        </m:boxPr>
                                        <m:e>
                                          <m:argPr>
                                            <m:argSz m:val="-1"/>
                                          </m:argPr>
                                          <m:f>
                                            <m:fPr>
                                              <m:ctrlPr>
                                                <a:rPr lang="en-US" sz="3600" i="1">
                                                  <a:latin typeface="Cambria Math" panose="02040503050406030204" pitchFamily="18" charset="0"/>
                                                </a:rPr>
                                              </m:ctrlPr>
                                            </m:fPr>
                                            <m:num>
                                              <m:r>
                                                <m:rPr>
                                                  <m:nor/>
                                                </m:rPr>
                                                <a:rPr lang="en-US" sz="3600">
                                                  <a:latin typeface="Cambria Math" panose="02040503050406030204" pitchFamily="18" charset="0"/>
                                                </a:rPr>
                                                <m:t>m</m:t>
                                              </m:r>
                                            </m:num>
                                            <m:den>
                                              <m:r>
                                                <m:rPr>
                                                  <m:nor/>
                                                </m:rPr>
                                                <a:rPr lang="en-US" sz="3600">
                                                  <a:latin typeface="Cambria Math" panose="02040503050406030204" pitchFamily="18" charset="0"/>
                                                </a:rPr>
                                                <m:t>s</m:t>
                                              </m:r>
                                            </m:den>
                                          </m:f>
                                        </m:e>
                                      </m:box>
                                    </m:e>
                                  </m:d>
                                </m:e>
                                <m:sub>
                                  <m:r>
                                    <m:rPr>
                                      <m:nor/>
                                    </m:rPr>
                                    <a:rPr lang="en-US" sz="3600">
                                      <a:latin typeface="Cambria Math"/>
                                    </a:rPr>
                                    <m:t>i</m:t>
                                  </m:r>
                                </m:sub>
                              </m:sSub>
                            </m:e>
                            <m:sup>
                              <m:r>
                                <a:rPr lang="en-US" sz="3600" i="1">
                                  <a:latin typeface="Cambria Math"/>
                                </a:rPr>
                                <m:t>2</m:t>
                              </m:r>
                            </m:sup>
                          </m:sSup>
                          <m:r>
                            <a:rPr lang="en-US" sz="3600" i="1">
                              <a:latin typeface="Cambria Math"/>
                            </a:rPr>
                            <m:t>+</m:t>
                          </m:r>
                          <m:r>
                            <a:rPr lang="en-US" sz="3600" i="1">
                              <a:latin typeface="Cambria Math" panose="02040503050406030204" pitchFamily="18" charset="0"/>
                            </a:rPr>
                            <m:t>2</m:t>
                          </m:r>
                          <m:r>
                            <a:rPr lang="en-US" sz="3600" i="1">
                              <a:latin typeface="Cambria Math" panose="02040503050406030204" pitchFamily="18" charset="0"/>
                              <a:ea typeface="Cambria Math" panose="02040503050406030204" pitchFamily="18" charset="0"/>
                            </a:rPr>
                            <m:t>∙</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−9.81</m:t>
                              </m:r>
                              <m:f>
                                <m:fPr>
                                  <m:ctrlPr>
                                    <a:rPr lang="en-US" sz="3600" i="1">
                                      <a:latin typeface="Cambria Math" panose="02040503050406030204" pitchFamily="18" charset="0"/>
                                      <a:ea typeface="Cambria Math" panose="02040503050406030204" pitchFamily="18" charset="0"/>
                                    </a:rPr>
                                  </m:ctrlPr>
                                </m:fPr>
                                <m:num>
                                  <m:r>
                                    <m:rPr>
                                      <m:nor/>
                                    </m:rPr>
                                    <a:rPr lang="en-US" sz="3600">
                                      <a:latin typeface="Cambria Math" panose="02040503050406030204" pitchFamily="18" charset="0"/>
                                      <a:ea typeface="Cambria Math" panose="02040503050406030204" pitchFamily="18" charset="0"/>
                                    </a:rPr>
                                    <m:t>m</m:t>
                                  </m:r>
                                </m:num>
                                <m:den>
                                  <m:sSup>
                                    <m:sSupPr>
                                      <m:ctrlPr>
                                        <a:rPr lang="en-US" sz="3600" i="1">
                                          <a:latin typeface="Cambria Math" panose="02040503050406030204" pitchFamily="18" charset="0"/>
                                          <a:ea typeface="Cambria Math" panose="02040503050406030204" pitchFamily="18" charset="0"/>
                                        </a:rPr>
                                      </m:ctrlPr>
                                    </m:sSupPr>
                                    <m:e>
                                      <m:r>
                                        <m:rPr>
                                          <m:nor/>
                                        </m:rPr>
                                        <a:rPr lang="en-US" sz="3600">
                                          <a:latin typeface="Cambria Math" panose="02040503050406030204" pitchFamily="18" charset="0"/>
                                          <a:ea typeface="Cambria Math" panose="02040503050406030204" pitchFamily="18" charset="0"/>
                                        </a:rPr>
                                        <m:t>s</m:t>
                                      </m:r>
                                    </m:e>
                                    <m:sup>
                                      <m:r>
                                        <a:rPr lang="en-US" sz="3600" i="1">
                                          <a:latin typeface="Cambria Math" panose="02040503050406030204" pitchFamily="18" charset="0"/>
                                          <a:ea typeface="Cambria Math" panose="02040503050406030204" pitchFamily="18" charset="0"/>
                                        </a:rPr>
                                        <m:t>2</m:t>
                                      </m:r>
                                    </m:sup>
                                  </m:sSup>
                                </m:den>
                              </m:f>
                            </m:e>
                          </m:d>
                          <m:r>
                            <a:rPr lang="en-US" sz="3600" i="1">
                              <a:latin typeface="Cambria Math" panose="02040503050406030204" pitchFamily="18" charset="0"/>
                              <a:ea typeface="Cambria Math" panose="02040503050406030204" pitchFamily="18" charset="0"/>
                            </a:rPr>
                            <m:t>∙</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−2.5</m:t>
                              </m:r>
                              <m:r>
                                <m:rPr>
                                  <m:nor/>
                                </m:rPr>
                                <a:rPr lang="en-US" sz="3600">
                                  <a:latin typeface="Cambria Math" panose="02040503050406030204" pitchFamily="18" charset="0"/>
                                  <a:ea typeface="Cambria Math" panose="02040503050406030204" pitchFamily="18" charset="0"/>
                                </a:rPr>
                                <m:t>m</m:t>
                              </m:r>
                              <m:r>
                                <m:rPr>
                                  <m:nor/>
                                </m:rPr>
                                <a:rPr lang="en-US" sz="3600" dirty="0"/>
                                <m:t> </m:t>
                              </m:r>
                            </m:e>
                          </m:d>
                        </m:e>
                      </m:rad>
                    </m:oMath>
                  </m:oMathPara>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3187" y="2677299"/>
                <a:ext cx="9220200" cy="121969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882775" y="4232574"/>
                <a:ext cx="9220200" cy="10372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𝑣</m:t>
                          </m:r>
                        </m:e>
                        <m:sub>
                          <m:r>
                            <a:rPr lang="en-US" sz="3600" b="0" i="1" smtClean="0">
                              <a:latin typeface="Cambria Math" panose="02040503050406030204" pitchFamily="18" charset="0"/>
                            </a:rPr>
                            <m:t>𝑓</m:t>
                          </m:r>
                        </m:sub>
                      </m:sSub>
                      <m:r>
                        <a:rPr lang="en-US" sz="3600">
                          <a:latin typeface="Cambria Math"/>
                          <a:ea typeface="Cambria Math" panose="02040503050406030204" pitchFamily="18" charset="0"/>
                        </a:rPr>
                        <m:t>≅</m:t>
                      </m:r>
                      <m:rad>
                        <m:radPr>
                          <m:degHide m:val="on"/>
                          <m:ctrlPr>
                            <a:rPr lang="en-US" sz="3600" i="1" smtClean="0">
                              <a:latin typeface="Cambria Math" panose="02040503050406030204" pitchFamily="18" charset="0"/>
                              <a:ea typeface="Cambria Math" panose="02040503050406030204" pitchFamily="18" charset="0"/>
                            </a:rPr>
                          </m:ctrlPr>
                        </m:radPr>
                        <m:deg/>
                        <m:e>
                          <m:r>
                            <a:rPr lang="en-US" sz="3600" i="1">
                              <a:latin typeface="Cambria Math" panose="02040503050406030204" pitchFamily="18" charset="0"/>
                            </a:rPr>
                            <m:t>50</m:t>
                          </m:r>
                        </m:e>
                      </m:rad>
                      <m:f>
                        <m:fPr>
                          <m:ctrlPr>
                            <a:rPr lang="en-US" sz="3600" b="0" i="1" smtClean="0">
                              <a:latin typeface="Cambria Math" panose="02040503050406030204" pitchFamily="18" charset="0"/>
                            </a:rPr>
                          </m:ctrlPr>
                        </m:fPr>
                        <m:num>
                          <m:r>
                            <m:rPr>
                              <m:nor/>
                            </m:rPr>
                            <a:rPr lang="en-US" sz="3600" b="0" i="0" smtClean="0">
                              <a:latin typeface="Cambria Math" panose="02040503050406030204" pitchFamily="18" charset="0"/>
                            </a:rPr>
                            <m:t>m</m:t>
                          </m:r>
                        </m:num>
                        <m:den>
                          <m:r>
                            <m:rPr>
                              <m:nor/>
                            </m:rPr>
                            <a:rPr lang="en-US" sz="3600" b="0" i="0" smtClean="0">
                              <a:latin typeface="Cambria Math" panose="02040503050406030204" pitchFamily="18" charset="0"/>
                            </a:rPr>
                            <m:t>s</m:t>
                          </m:r>
                        </m:den>
                      </m:f>
                    </m:oMath>
                  </m:oMathPara>
                </a14:m>
                <a:endParaRPr lang="en-US" sz="3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882775" y="4232574"/>
                <a:ext cx="9220200" cy="1037272"/>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40021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2.22222E-6 L -0.00208 0.42361 " pathEditMode="relative" rAng="0" ptsTypes="AA">
                                      <p:cBhvr>
                                        <p:cTn id="6" dur="2000" fill="hold"/>
                                        <p:tgtEl>
                                          <p:spTgt spid="2"/>
                                        </p:tgtEl>
                                        <p:attrNameLst>
                                          <p:attrName>ppt_x</p:attrName>
                                          <p:attrName>ppt_y</p:attrName>
                                        </p:attrNameLst>
                                      </p:cBhvr>
                                      <p:rCtr x="-104" y="2118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p:cNvSpPr>
          <p:nvPr/>
        </p:nvSpPr>
        <p:spPr bwMode="auto">
          <a:xfrm>
            <a:off x="558800" y="136525"/>
            <a:ext cx="46069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a:r>
              <a:rPr lang="en-US" sz="3200" dirty="0" smtClean="0"/>
              <a:t>What </a:t>
            </a:r>
            <a:r>
              <a:rPr lang="en-US" sz="3200" dirty="0"/>
              <a:t>equation do I use? </a:t>
            </a:r>
          </a:p>
          <a:p>
            <a:pPr algn="l" eaLnBrk="1" hangingPunct="1"/>
            <a:endParaRPr lang="en-US" altLang="en-US" sz="3000" dirty="0">
              <a:solidFill>
                <a:srgbClr val="662A6D"/>
              </a:solidFill>
            </a:endParaRPr>
          </a:p>
        </p:txBody>
      </p:sp>
      <p:sp>
        <p:nvSpPr>
          <p:cNvPr id="91139" name="Rectangle 3"/>
          <p:cNvSpPr>
            <a:spLocks/>
          </p:cNvSpPr>
          <p:nvPr/>
        </p:nvSpPr>
        <p:spPr bwMode="auto">
          <a:xfrm>
            <a:off x="558800" y="733425"/>
            <a:ext cx="8220075" cy="576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dirty="0"/>
              <a:t>Passengers on The Giant Drop, a free-fall ride at Six Flags Great America, sit in cars that are raised to the top of a tower. The cars are then released for 2.6 s of free fall. How fast are the passengers moving at the end of this speeding up phase of the ride? </a:t>
            </a:r>
            <a:endParaRPr lang="en-US" altLang="en-US" sz="2200" dirty="0" smtClean="0"/>
          </a:p>
          <a:p>
            <a:pPr algn="l" eaLnBrk="1" hangingPunct="1"/>
            <a:endParaRPr lang="en-US" altLang="en-US" sz="2200" dirty="0"/>
          </a:p>
          <a:p>
            <a:pPr algn="l" eaLnBrk="1" hangingPunct="1"/>
            <a:endParaRPr lang="en-US" altLang="en-US" sz="2200" dirty="0" smtClean="0"/>
          </a:p>
          <a:p>
            <a:pPr algn="l" eaLnBrk="1" hangingPunct="1"/>
            <a:r>
              <a:rPr lang="en-US" altLang="en-US" sz="2200" dirty="0" smtClean="0"/>
              <a:t>If </a:t>
            </a:r>
            <a:r>
              <a:rPr lang="en-US" altLang="en-US" sz="2200" dirty="0"/>
              <a:t>the cars in which they ride then come to rest in a time of 1.0 s, what is </a:t>
            </a:r>
            <a:r>
              <a:rPr lang="en-US" altLang="en-US" sz="2200" dirty="0" smtClean="0"/>
              <a:t>the acceleration </a:t>
            </a:r>
            <a:r>
              <a:rPr lang="en-US" altLang="en-US" sz="2200" dirty="0"/>
              <a:t>(magnitude and direction) of this slowing down </a:t>
            </a:r>
            <a:r>
              <a:rPr lang="en-US" altLang="en-US" sz="2200" b="1" i="1" dirty="0"/>
              <a:t>phase</a:t>
            </a:r>
            <a:r>
              <a:rPr lang="en-US" altLang="en-US" sz="2200" dirty="0"/>
              <a:t> of the ride? </a:t>
            </a:r>
            <a:endParaRPr lang="en-US" altLang="en-US" sz="2200" dirty="0" smtClean="0"/>
          </a:p>
          <a:p>
            <a:pPr algn="l" eaLnBrk="1" hangingPunct="1"/>
            <a:endParaRPr lang="en-US" altLang="en-US" sz="2200" dirty="0"/>
          </a:p>
          <a:p>
            <a:pPr algn="l" eaLnBrk="1" hangingPunct="1"/>
            <a:endParaRPr lang="en-US" altLang="en-US" sz="2200" dirty="0" smtClean="0"/>
          </a:p>
          <a:p>
            <a:pPr algn="l" eaLnBrk="1" hangingPunct="1"/>
            <a:r>
              <a:rPr lang="en-US" altLang="en-US" sz="2200" dirty="0" smtClean="0"/>
              <a:t>Given </a:t>
            </a:r>
            <a:r>
              <a:rPr lang="en-US" altLang="en-US" sz="2200" dirty="0"/>
              <a:t>these numbers, what is the minimum possible height of the tower?</a:t>
            </a:r>
          </a:p>
          <a:p>
            <a:pPr algn="l" eaLnBrk="1" hangingPunct="1"/>
            <a:endParaRPr lang="en-US" altLang="en-US" sz="2200" dirty="0"/>
          </a:p>
        </p:txBody>
      </p:sp>
      <p:sp>
        <p:nvSpPr>
          <p:cNvPr id="91140"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2-44</a:t>
            </a:r>
          </a:p>
        </p:txBody>
      </p:sp>
      <mc:AlternateContent xmlns:mc="http://schemas.openxmlformats.org/markup-compatibility/2006" xmlns:a14="http://schemas.microsoft.com/office/drawing/2010/main">
        <mc:Choice Requires="a14">
          <p:sp>
            <p:nvSpPr>
              <p:cNvPr id="6" name="TextBox 5"/>
              <p:cNvSpPr txBox="1"/>
              <p:nvPr/>
            </p:nvSpPr>
            <p:spPr>
              <a:xfrm>
                <a:off x="2208213" y="5647763"/>
                <a:ext cx="5943600" cy="8049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𝑦</m:t>
                          </m:r>
                        </m:e>
                        <m:sub>
                          <m:r>
                            <a:rPr lang="en-US" sz="3600" b="0" i="1" smtClean="0">
                              <a:latin typeface="Cambria Math"/>
                            </a:rPr>
                            <m:t>𝑓</m:t>
                          </m:r>
                        </m:sub>
                      </m:sSub>
                      <m:r>
                        <a:rPr lang="en-US" sz="3600" b="0" i="0" smtClean="0">
                          <a:latin typeface="Cambria Math"/>
                        </a:rPr>
                        <m:t>=</m:t>
                      </m:r>
                      <m:sSub>
                        <m:sSubPr>
                          <m:ctrlPr>
                            <a:rPr lang="en-US" sz="3600" i="1">
                              <a:latin typeface="Cambria Math" panose="02040503050406030204" pitchFamily="18" charset="0"/>
                            </a:rPr>
                          </m:ctrlPr>
                        </m:sSubPr>
                        <m:e>
                          <m:r>
                            <a:rPr lang="en-US" sz="3600" b="0" i="1" smtClean="0">
                              <a:latin typeface="Cambria Math" panose="02040503050406030204" pitchFamily="18" charset="0"/>
                            </a:rPr>
                            <m:t>𝑦</m:t>
                          </m:r>
                        </m:e>
                        <m:sub>
                          <m:r>
                            <a:rPr lang="en-US" sz="3600" b="0" i="1" smtClean="0">
                              <a:latin typeface="Cambria Math"/>
                            </a:rPr>
                            <m:t>𝑖</m:t>
                          </m:r>
                        </m:sub>
                      </m:sSub>
                      <m:r>
                        <a:rPr lang="en-US" sz="3600" b="0" i="1" smtClean="0">
                          <a:latin typeface="Cambria Math"/>
                        </a:rPr>
                        <m:t>+</m:t>
                      </m:r>
                      <m:sSub>
                        <m:sSubPr>
                          <m:ctrlPr>
                            <a:rPr lang="en-US" sz="3600" b="0" i="1" smtClean="0">
                              <a:latin typeface="Cambria Math" panose="02040503050406030204" pitchFamily="18" charset="0"/>
                            </a:rPr>
                          </m:ctrlPr>
                        </m:sSubPr>
                        <m:e>
                          <m:d>
                            <m:dPr>
                              <m:ctrlPr>
                                <a:rPr lang="en-US"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b="0" i="1" smtClean="0">
                                      <a:latin typeface="Cambria Math"/>
                                    </a:rPr>
                                    <m:t>𝑣</m:t>
                                  </m:r>
                                </m:e>
                                <m:sub>
                                  <m:r>
                                    <a:rPr lang="en-US" sz="3600" b="0" i="1" smtClean="0">
                                      <a:latin typeface="Cambria Math" panose="02040503050406030204" pitchFamily="18" charset="0"/>
                                    </a:rPr>
                                    <m:t>𝑦</m:t>
                                  </m:r>
                                </m:sub>
                              </m:sSub>
                            </m:e>
                          </m:d>
                        </m:e>
                        <m:sub>
                          <m:r>
                            <a:rPr lang="en-US" sz="3600" b="0" i="1" smtClean="0">
                              <a:latin typeface="Cambria Math"/>
                            </a:rPr>
                            <m:t>𝑖</m:t>
                          </m:r>
                        </m:sub>
                      </m:sSub>
                      <m:r>
                        <a:rPr lang="en-US" sz="3600" b="0" i="1" smtClean="0">
                          <a:latin typeface="Cambria Math"/>
                          <a:ea typeface="Cambria Math"/>
                        </a:rPr>
                        <m:t>∆</m:t>
                      </m:r>
                      <m:r>
                        <a:rPr lang="en-US" sz="3600" b="0" i="1" smtClean="0">
                          <a:latin typeface="Cambria Math"/>
                          <a:ea typeface="Cambria Math"/>
                        </a:rPr>
                        <m:t>𝑡</m:t>
                      </m:r>
                      <m:r>
                        <a:rPr lang="en-US" sz="3600" b="0" i="1" smtClean="0">
                          <a:latin typeface="Cambria Math"/>
                        </a:rPr>
                        <m:t>+</m:t>
                      </m:r>
                      <m:box>
                        <m:boxPr>
                          <m:ctrlPr>
                            <a:rPr lang="en-US" sz="3600" b="0" i="1" smtClean="0">
                              <a:latin typeface="Cambria Math" panose="02040503050406030204" pitchFamily="18" charset="0"/>
                            </a:rPr>
                          </m:ctrlPr>
                        </m:boxPr>
                        <m:e>
                          <m:argPr>
                            <m:argSz m:val="-1"/>
                          </m:argPr>
                          <m:f>
                            <m:fPr>
                              <m:ctrlPr>
                                <a:rPr lang="en-US" sz="3600" b="0" i="1" smtClean="0">
                                  <a:latin typeface="Cambria Math" panose="02040503050406030204" pitchFamily="18" charset="0"/>
                                </a:rPr>
                              </m:ctrlPr>
                            </m:fPr>
                            <m:num>
                              <m:r>
                                <a:rPr lang="en-US" sz="3600" b="0" i="1" smtClean="0">
                                  <a:latin typeface="Cambria Math"/>
                                </a:rPr>
                                <m:t>1</m:t>
                              </m:r>
                            </m:num>
                            <m:den>
                              <m:r>
                                <a:rPr lang="en-US" sz="3600" b="0" i="1" smtClean="0">
                                  <a:latin typeface="Cambria Math"/>
                                </a:rPr>
                                <m:t>2</m:t>
                              </m:r>
                            </m:den>
                          </m:f>
                        </m:e>
                      </m:box>
                      <m:sSub>
                        <m:sSubPr>
                          <m:ctrlPr>
                            <a:rPr lang="en-US" sz="3600" b="0" i="1" smtClean="0">
                              <a:latin typeface="Cambria Math" panose="02040503050406030204" pitchFamily="18" charset="0"/>
                            </a:rPr>
                          </m:ctrlPr>
                        </m:sSubPr>
                        <m:e>
                          <m:r>
                            <a:rPr lang="en-US" sz="3600" b="0" i="1" smtClean="0">
                              <a:latin typeface="Cambria Math"/>
                            </a:rPr>
                            <m:t>𝑎</m:t>
                          </m:r>
                        </m:e>
                        <m:sub>
                          <m:r>
                            <a:rPr lang="en-US" sz="3600" b="0" i="1" smtClean="0">
                              <a:latin typeface="Cambria Math" panose="02040503050406030204" pitchFamily="18" charset="0"/>
                            </a:rPr>
                            <m:t>𝑦</m:t>
                          </m:r>
                        </m:sub>
                      </m:sSub>
                      <m:sSup>
                        <m:sSupPr>
                          <m:ctrlPr>
                            <a:rPr lang="en-US" sz="3600" b="0" i="1" smtClean="0">
                              <a:latin typeface="Cambria Math" panose="02040503050406030204" pitchFamily="18" charset="0"/>
                            </a:rPr>
                          </m:ctrlPr>
                        </m:sSupPr>
                        <m:e>
                          <m:d>
                            <m:dPr>
                              <m:ctrlPr>
                                <a:rPr lang="en-US" sz="3600" b="0" i="1" smtClean="0">
                                  <a:latin typeface="Cambria Math" panose="02040503050406030204" pitchFamily="18" charset="0"/>
                                </a:rPr>
                              </m:ctrlPr>
                            </m:dPr>
                            <m:e>
                              <m:r>
                                <a:rPr lang="en-US" sz="3600" b="0" i="1" smtClean="0">
                                  <a:latin typeface="Cambria Math"/>
                                  <a:ea typeface="Cambria Math"/>
                                </a:rPr>
                                <m:t>∆</m:t>
                              </m:r>
                              <m:r>
                                <a:rPr lang="en-US" sz="3600" b="0" i="1" smtClean="0">
                                  <a:latin typeface="Cambria Math"/>
                                  <a:ea typeface="Cambria Math"/>
                                </a:rPr>
                                <m:t>𝑡</m:t>
                              </m:r>
                            </m:e>
                          </m:d>
                        </m:e>
                        <m:sup>
                          <m:r>
                            <a:rPr lang="en-US" sz="3600" b="0" i="1" smtClean="0">
                              <a:latin typeface="Cambria Math"/>
                            </a:rPr>
                            <m:t>2</m:t>
                          </m:r>
                        </m:sup>
                      </m:sSup>
                    </m:oMath>
                  </m:oMathPara>
                </a14:m>
                <a:endParaRPr lang="en-US"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2208213" y="5647763"/>
                <a:ext cx="5943600" cy="80490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95400" y="2164964"/>
                <a:ext cx="5943600" cy="867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d>
                            <m:dPr>
                              <m:ctrlPr>
                                <a:rPr lang="en-US" sz="3600" i="1" smtClean="0">
                                  <a:latin typeface="Cambria Math" panose="02040503050406030204" pitchFamily="18" charset="0"/>
                                </a:rPr>
                              </m:ctrlPr>
                            </m:dPr>
                            <m:e>
                              <m:sSub>
                                <m:sSubPr>
                                  <m:ctrlPr>
                                    <a:rPr lang="en-US" sz="3600" i="1">
                                      <a:latin typeface="Cambria Math" panose="02040503050406030204" pitchFamily="18" charset="0"/>
                                    </a:rPr>
                                  </m:ctrlPr>
                                </m:sSubPr>
                                <m:e>
                                  <m:r>
                                    <a:rPr lang="en-US" sz="3600" b="0" i="1" smtClean="0">
                                      <a:latin typeface="Cambria Math"/>
                                    </a:rPr>
                                    <m:t>𝑣</m:t>
                                  </m:r>
                                </m:e>
                                <m:sub>
                                  <m:r>
                                    <a:rPr lang="en-US" sz="3600" b="0" i="1" smtClean="0">
                                      <a:latin typeface="Cambria Math" panose="02040503050406030204" pitchFamily="18" charset="0"/>
                                    </a:rPr>
                                    <m:t>𝑦</m:t>
                                  </m:r>
                                </m:sub>
                              </m:sSub>
                            </m:e>
                          </m:d>
                        </m:e>
                        <m:sub>
                          <m:r>
                            <a:rPr lang="en-US" sz="3600" b="0" i="1" smtClean="0">
                              <a:latin typeface="Cambria Math"/>
                            </a:rPr>
                            <m:t>𝑓</m:t>
                          </m:r>
                        </m:sub>
                      </m:sSub>
                      <m:r>
                        <a:rPr lang="en-US" sz="3600" b="0" i="0" smtClean="0">
                          <a:latin typeface="Cambria Math"/>
                        </a:rPr>
                        <m:t>=</m:t>
                      </m:r>
                      <m:sSub>
                        <m:sSubPr>
                          <m:ctrlPr>
                            <a:rPr lang="en-US" sz="3600" i="1">
                              <a:latin typeface="Cambria Math" panose="02040503050406030204" pitchFamily="18" charset="0"/>
                            </a:rPr>
                          </m:ctrlPr>
                        </m:sSubPr>
                        <m:e>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a:rPr>
                                    <m:t>𝑣</m:t>
                                  </m:r>
                                </m:e>
                                <m:sub>
                                  <m:r>
                                    <a:rPr lang="en-US" sz="3600" b="0" i="1" smtClean="0">
                                      <a:latin typeface="Cambria Math" panose="02040503050406030204" pitchFamily="18" charset="0"/>
                                    </a:rPr>
                                    <m:t>𝑦</m:t>
                                  </m:r>
                                </m:sub>
                              </m:sSub>
                            </m:e>
                          </m:d>
                        </m:e>
                        <m:sub>
                          <m:r>
                            <a:rPr lang="en-US" sz="3600" b="0" i="1" smtClean="0">
                              <a:latin typeface="Cambria Math"/>
                            </a:rPr>
                            <m:t>𝑖</m:t>
                          </m:r>
                        </m:sub>
                      </m:sSub>
                      <m:r>
                        <a:rPr lang="en-US" sz="3600" b="0" i="1" smtClean="0">
                          <a:latin typeface="Cambria Math"/>
                        </a:rPr>
                        <m:t>+</m:t>
                      </m:r>
                      <m:sSub>
                        <m:sSubPr>
                          <m:ctrlPr>
                            <a:rPr lang="en-US" sz="3600" b="0" i="1" smtClean="0">
                              <a:latin typeface="Cambria Math" panose="02040503050406030204" pitchFamily="18" charset="0"/>
                            </a:rPr>
                          </m:ctrlPr>
                        </m:sSubPr>
                        <m:e>
                          <m:r>
                            <a:rPr lang="en-US" sz="3600" b="0" i="1" smtClean="0">
                              <a:latin typeface="Cambria Math"/>
                            </a:rPr>
                            <m:t>𝑎</m:t>
                          </m:r>
                        </m:e>
                        <m:sub>
                          <m:r>
                            <a:rPr lang="en-US" sz="3600" b="0" i="1" smtClean="0">
                              <a:latin typeface="Cambria Math" panose="02040503050406030204" pitchFamily="18" charset="0"/>
                            </a:rPr>
                            <m:t>𝑦</m:t>
                          </m:r>
                        </m:sub>
                      </m:sSub>
                      <m:r>
                        <a:rPr lang="en-US" sz="3600" b="0" i="1" smtClean="0">
                          <a:latin typeface="Cambria Math"/>
                          <a:ea typeface="Cambria Math"/>
                        </a:rPr>
                        <m:t>∆</m:t>
                      </m:r>
                      <m:r>
                        <a:rPr lang="en-US" sz="3600" b="0" i="1" smtClean="0">
                          <a:latin typeface="Cambria Math"/>
                        </a:rPr>
                        <m:t>𝑡</m:t>
                      </m:r>
                    </m:oMath>
                  </m:oMathPara>
                </a14:m>
                <a:endParaRPr lang="en-US"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1295400" y="2164964"/>
                <a:ext cx="5943600" cy="86741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881856" y="3797222"/>
                <a:ext cx="5943600" cy="867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d>
                            <m:dPr>
                              <m:ctrlPr>
                                <a:rPr lang="en-US" sz="3600" i="1" smtClean="0">
                                  <a:latin typeface="Cambria Math" panose="02040503050406030204" pitchFamily="18" charset="0"/>
                                </a:rPr>
                              </m:ctrlPr>
                            </m:dPr>
                            <m:e>
                              <m:sSub>
                                <m:sSubPr>
                                  <m:ctrlPr>
                                    <a:rPr lang="en-US" sz="3600" i="1">
                                      <a:latin typeface="Cambria Math" panose="02040503050406030204" pitchFamily="18" charset="0"/>
                                    </a:rPr>
                                  </m:ctrlPr>
                                </m:sSubPr>
                                <m:e>
                                  <m:r>
                                    <a:rPr lang="en-US" sz="3600" b="0" i="1" smtClean="0">
                                      <a:latin typeface="Cambria Math"/>
                                    </a:rPr>
                                    <m:t>𝑣</m:t>
                                  </m:r>
                                </m:e>
                                <m:sub>
                                  <m:r>
                                    <a:rPr lang="en-US" sz="3600" b="0" i="1" smtClean="0">
                                      <a:latin typeface="Cambria Math" panose="02040503050406030204" pitchFamily="18" charset="0"/>
                                    </a:rPr>
                                    <m:t>𝑦</m:t>
                                  </m:r>
                                </m:sub>
                              </m:sSub>
                            </m:e>
                          </m:d>
                        </m:e>
                        <m:sub>
                          <m:r>
                            <a:rPr lang="en-US" sz="3600" b="0" i="1" smtClean="0">
                              <a:latin typeface="Cambria Math"/>
                            </a:rPr>
                            <m:t>𝑓</m:t>
                          </m:r>
                        </m:sub>
                      </m:sSub>
                      <m:r>
                        <a:rPr lang="en-US" sz="3600" b="0" i="0" smtClean="0">
                          <a:latin typeface="Cambria Math"/>
                        </a:rPr>
                        <m:t>=</m:t>
                      </m:r>
                      <m:sSub>
                        <m:sSubPr>
                          <m:ctrlPr>
                            <a:rPr lang="en-US" sz="3600" i="1">
                              <a:latin typeface="Cambria Math" panose="02040503050406030204" pitchFamily="18" charset="0"/>
                            </a:rPr>
                          </m:ctrlPr>
                        </m:sSubPr>
                        <m:e>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a:rPr>
                                    <m:t>𝑣</m:t>
                                  </m:r>
                                </m:e>
                                <m:sub>
                                  <m:r>
                                    <a:rPr lang="en-US" sz="3600" b="0" i="1" smtClean="0">
                                      <a:latin typeface="Cambria Math" panose="02040503050406030204" pitchFamily="18" charset="0"/>
                                    </a:rPr>
                                    <m:t>𝑦</m:t>
                                  </m:r>
                                </m:sub>
                              </m:sSub>
                            </m:e>
                          </m:d>
                        </m:e>
                        <m:sub>
                          <m:r>
                            <a:rPr lang="en-US" sz="3600" b="0" i="1" smtClean="0">
                              <a:latin typeface="Cambria Math"/>
                            </a:rPr>
                            <m:t>𝑖</m:t>
                          </m:r>
                        </m:sub>
                      </m:sSub>
                      <m:r>
                        <a:rPr lang="en-US" sz="3600" b="0" i="1" smtClean="0">
                          <a:latin typeface="Cambria Math"/>
                        </a:rPr>
                        <m:t>+</m:t>
                      </m:r>
                      <m:sSub>
                        <m:sSubPr>
                          <m:ctrlPr>
                            <a:rPr lang="en-US" sz="3600" b="0" i="1" smtClean="0">
                              <a:latin typeface="Cambria Math" panose="02040503050406030204" pitchFamily="18" charset="0"/>
                            </a:rPr>
                          </m:ctrlPr>
                        </m:sSubPr>
                        <m:e>
                          <m:r>
                            <a:rPr lang="en-US" sz="3600" b="0" i="1" smtClean="0">
                              <a:latin typeface="Cambria Math"/>
                            </a:rPr>
                            <m:t>𝑎</m:t>
                          </m:r>
                        </m:e>
                        <m:sub>
                          <m:r>
                            <a:rPr lang="en-US" sz="3600" b="0" i="1" smtClean="0">
                              <a:latin typeface="Cambria Math" panose="02040503050406030204" pitchFamily="18" charset="0"/>
                            </a:rPr>
                            <m:t>𝑦</m:t>
                          </m:r>
                        </m:sub>
                      </m:sSub>
                      <m:r>
                        <a:rPr lang="en-US" sz="3600" b="0" i="1" smtClean="0">
                          <a:latin typeface="Cambria Math"/>
                          <a:ea typeface="Cambria Math"/>
                        </a:rPr>
                        <m:t>∆</m:t>
                      </m:r>
                      <m:r>
                        <a:rPr lang="en-US" sz="3600" b="0" i="1" smtClean="0">
                          <a:latin typeface="Cambria Math"/>
                        </a:rPr>
                        <m:t>𝑡</m:t>
                      </m:r>
                    </m:oMath>
                  </m:oMathPara>
                </a14:m>
                <a:endParaRPr lang="en-US"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2881856" y="3797222"/>
                <a:ext cx="5943600" cy="867417"/>
              </a:xfrm>
              <a:prstGeom prst="rect">
                <a:avLst/>
              </a:prstGeom>
              <a:blipFill rotWithShape="0">
                <a:blip r:embed="rId6"/>
                <a:stretch>
                  <a:fillRect/>
                </a:stretch>
              </a:blipFill>
            </p:spPr>
            <p:txBody>
              <a:bodyPr/>
              <a:lstStyle/>
              <a:p>
                <a:r>
                  <a:rPr lang="en-US">
                    <a:noFill/>
                  </a:rPr>
                  <a:t> </a:t>
                </a:r>
              </a:p>
            </p:txBody>
          </p:sp>
        </mc:Fallback>
      </mc:AlternateContent>
      <p:sp>
        <p:nvSpPr>
          <p:cNvPr id="2" name="TextBox 1"/>
          <p:cNvSpPr txBox="1"/>
          <p:nvPr/>
        </p:nvSpPr>
        <p:spPr>
          <a:xfrm>
            <a:off x="818295" y="5394885"/>
            <a:ext cx="7701083" cy="369332"/>
          </a:xfrm>
          <a:prstGeom prst="rect">
            <a:avLst/>
          </a:prstGeom>
          <a:noFill/>
        </p:spPr>
        <p:txBody>
          <a:bodyPr wrap="none" rtlCol="0">
            <a:spAutoFit/>
          </a:bodyPr>
          <a:lstStyle/>
          <a:p>
            <a:r>
              <a:rPr lang="en-US" dirty="0" smtClean="0"/>
              <a:t>Use this equation twice to find the displacement each phase and then add them</a:t>
            </a:r>
            <a:endParaRPr lang="en-US" dirty="0"/>
          </a:p>
        </p:txBody>
      </p:sp>
    </p:spTree>
    <p:extLst>
      <p:ext uri="{BB962C8B-B14F-4D97-AF65-F5344CB8AC3E}">
        <p14:creationId xmlns:p14="http://schemas.microsoft.com/office/powerpoint/2010/main" val="3438497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552427" y="2222344"/>
            <a:ext cx="5010945" cy="3416320"/>
          </a:xfrm>
          <a:prstGeom prst="rect">
            <a:avLst/>
          </a:prstGeom>
          <a:noFill/>
        </p:spPr>
        <p:txBody>
          <a:bodyPr wrap="square" rtlCol="0">
            <a:spAutoFit/>
          </a:bodyPr>
          <a:lstStyle/>
          <a:p>
            <a:r>
              <a:rPr lang="en-US" sz="2400" u="sng" dirty="0" smtClean="0"/>
              <a:t>This problem has 2 phases</a:t>
            </a:r>
          </a:p>
          <a:p>
            <a:r>
              <a:rPr lang="en-US" sz="2400" dirty="0" smtClean="0"/>
              <a:t>Phase 1, find his velocity just before he hits the pad with:</a:t>
            </a:r>
          </a:p>
          <a:p>
            <a:endParaRPr lang="en-US" sz="2400" dirty="0"/>
          </a:p>
          <a:p>
            <a:endParaRPr lang="en-US" sz="2400" dirty="0" smtClean="0"/>
          </a:p>
          <a:p>
            <a:endParaRPr lang="en-US" sz="2400" dirty="0" smtClean="0"/>
          </a:p>
          <a:p>
            <a:endParaRPr lang="en-US" sz="2400" dirty="0"/>
          </a:p>
          <a:p>
            <a:r>
              <a:rPr lang="en-US" sz="2400" dirty="0" smtClean="0"/>
              <a:t>Phase 2, find how quickly he slowed down as the pad compressed with:</a:t>
            </a:r>
          </a:p>
        </p:txBody>
      </p:sp>
      <p:sp>
        <p:nvSpPr>
          <p:cNvPr id="91138" name="Rectangle 2"/>
          <p:cNvSpPr>
            <a:spLocks/>
          </p:cNvSpPr>
          <p:nvPr/>
        </p:nvSpPr>
        <p:spPr bwMode="auto">
          <a:xfrm>
            <a:off x="558800" y="136525"/>
            <a:ext cx="46069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 Problems </a:t>
            </a:r>
          </a:p>
        </p:txBody>
      </p:sp>
      <p:sp>
        <p:nvSpPr>
          <p:cNvPr id="91139" name="Rectangle 3"/>
          <p:cNvSpPr>
            <a:spLocks/>
          </p:cNvSpPr>
          <p:nvPr/>
        </p:nvSpPr>
        <p:spPr bwMode="auto">
          <a:xfrm>
            <a:off x="558800" y="733425"/>
            <a:ext cx="8220075" cy="576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dirty="0" smtClean="0"/>
              <a:t>A </a:t>
            </a:r>
            <a:r>
              <a:rPr lang="en-US" altLang="en-US" sz="2200" dirty="0" err="1" smtClean="0"/>
              <a:t>polevaulter</a:t>
            </a:r>
            <a:r>
              <a:rPr lang="en-US" altLang="en-US" sz="2200" dirty="0" smtClean="0"/>
              <a:t> </a:t>
            </a:r>
            <a:r>
              <a:rPr lang="en-US" altLang="en-US" sz="2200" dirty="0"/>
              <a:t>is nearly motionless as he clears the bar, set 5.2 m above the ground. He then falls onto a thick pad. The top of the pad is 75 cm above the ground; it compresses by 50 cm as he comes to rest. What is his acceleration as he comes to rest on the pad?</a:t>
            </a:r>
          </a:p>
        </p:txBody>
      </p:sp>
      <p:sp>
        <p:nvSpPr>
          <p:cNvPr id="91140"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2-44</a:t>
            </a:r>
          </a:p>
        </p:txBody>
      </p:sp>
      <mc:AlternateContent xmlns:mc="http://schemas.openxmlformats.org/markup-compatibility/2006" xmlns:a14="http://schemas.microsoft.com/office/drawing/2010/main">
        <mc:Choice Requires="a14">
          <p:sp>
            <p:nvSpPr>
              <p:cNvPr id="5" name="TextBox 4"/>
              <p:cNvSpPr txBox="1"/>
              <p:nvPr/>
            </p:nvSpPr>
            <p:spPr>
              <a:xfrm>
                <a:off x="3200400" y="3384447"/>
                <a:ext cx="5943600" cy="7018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600" i="1" smtClean="0">
                              <a:latin typeface="Cambria Math" panose="02040503050406030204" pitchFamily="18" charset="0"/>
                            </a:rPr>
                          </m:ctrlPr>
                        </m:sSupPr>
                        <m:e>
                          <m:sSub>
                            <m:sSubPr>
                              <m:ctrlPr>
                                <a:rPr lang="en-US" sz="3600" i="1">
                                  <a:latin typeface="Cambria Math" panose="02040503050406030204" pitchFamily="18" charset="0"/>
                                </a:rPr>
                              </m:ctrlPr>
                            </m:sSubPr>
                            <m:e>
                              <m:r>
                                <a:rPr lang="en-US" sz="3600" i="1">
                                  <a:latin typeface="Cambria Math"/>
                                </a:rPr>
                                <m:t>𝑣</m:t>
                              </m:r>
                            </m:e>
                            <m:sub>
                              <m:r>
                                <a:rPr lang="en-US" sz="3600" i="1">
                                  <a:latin typeface="Cambria Math" panose="02040503050406030204" pitchFamily="18" charset="0"/>
                                </a:rPr>
                                <m:t>𝑓</m:t>
                              </m:r>
                            </m:sub>
                          </m:sSub>
                        </m:e>
                        <m:sup>
                          <m:r>
                            <a:rPr lang="en-US" sz="3600" i="1">
                              <a:latin typeface="Cambria Math" panose="02040503050406030204" pitchFamily="18" charset="0"/>
                            </a:rPr>
                            <m:t>2</m:t>
                          </m:r>
                        </m:sup>
                      </m:sSup>
                      <m:r>
                        <a:rPr lang="en-US" sz="3600" b="0" i="0" smtClean="0">
                          <a:latin typeface="Cambria Math"/>
                        </a:rPr>
                        <m:t>=</m:t>
                      </m:r>
                      <m:sSup>
                        <m:sSupPr>
                          <m:ctrlPr>
                            <a:rPr lang="en-US" sz="3600" b="0" i="1" smtClean="0">
                              <a:latin typeface="Cambria Math" panose="02040503050406030204" pitchFamily="18" charset="0"/>
                            </a:rPr>
                          </m:ctrlPr>
                        </m:sSupPr>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𝑣</m:t>
                              </m:r>
                            </m:e>
                            <m:sub>
                              <m:r>
                                <a:rPr lang="en-US" sz="3600" b="0" i="1" smtClean="0">
                                  <a:latin typeface="Cambria Math" panose="02040503050406030204" pitchFamily="18" charset="0"/>
                                </a:rPr>
                                <m:t>𝑖</m:t>
                              </m:r>
                            </m:sub>
                          </m:sSub>
                        </m:e>
                        <m:sup>
                          <m:r>
                            <a:rPr lang="en-US" sz="3600" b="0" i="1" smtClean="0">
                              <a:latin typeface="Cambria Math" panose="02040503050406030204" pitchFamily="18" charset="0"/>
                            </a:rPr>
                            <m:t>2</m:t>
                          </m:r>
                        </m:sup>
                      </m:sSup>
                      <m:r>
                        <a:rPr lang="en-US" sz="3600" b="0" i="1" smtClean="0">
                          <a:latin typeface="Cambria Math"/>
                        </a:rPr>
                        <m:t>+</m:t>
                      </m:r>
                      <m:r>
                        <a:rPr lang="en-US" sz="3600" b="0" i="1" smtClean="0">
                          <a:latin typeface="Cambria Math" panose="02040503050406030204" pitchFamily="18" charset="0"/>
                        </a:rPr>
                        <m:t>2</m:t>
                      </m:r>
                      <m:r>
                        <a:rPr lang="en-US" sz="3600" b="0" i="1" smtClean="0">
                          <a:latin typeface="Cambria Math" panose="02040503050406030204" pitchFamily="18" charset="0"/>
                        </a:rPr>
                        <m:t>𝑎</m:t>
                      </m:r>
                      <m:r>
                        <a:rPr lang="en-US" sz="3600" b="0" i="1" smtClean="0">
                          <a:latin typeface="Cambria Math"/>
                          <a:ea typeface="Cambria Math"/>
                        </a:rPr>
                        <m:t>∆</m:t>
                      </m:r>
                      <m:r>
                        <a:rPr lang="en-US" sz="3600" b="0" i="1" smtClean="0">
                          <a:latin typeface="Cambria Math" panose="02040503050406030204" pitchFamily="18" charset="0"/>
                        </a:rPr>
                        <m:t>𝑦</m:t>
                      </m:r>
                    </m:oMath>
                  </m:oMathPara>
                </a14:m>
                <a:endParaRPr lang="en-US"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3200400" y="3384447"/>
                <a:ext cx="5943600" cy="701859"/>
              </a:xfrm>
              <a:prstGeom prst="rect">
                <a:avLst/>
              </a:prstGeom>
              <a:blipFill rotWithShape="0">
                <a:blip r:embed="rId4"/>
                <a:stretch>
                  <a:fillRect/>
                </a:stretch>
              </a:blipFill>
            </p:spPr>
            <p:txBody>
              <a:bodyPr/>
              <a:lstStyle/>
              <a:p>
                <a:r>
                  <a:rPr lang="en-US">
                    <a:noFill/>
                  </a:rPr>
                  <a:t> </a:t>
                </a:r>
              </a:p>
            </p:txBody>
          </p:sp>
        </mc:Fallback>
      </mc:AlternateContent>
      <p:pic>
        <p:nvPicPr>
          <p:cNvPr id="6146" name="Picture 2" descr="http://i.telegraph.co.uk/multimedia/archive/01183/arts-graphics-2008_1183627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2608897"/>
            <a:ext cx="2857500" cy="40481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3414123" y="5685513"/>
                <a:ext cx="5943600" cy="7018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600" i="1" smtClean="0">
                              <a:latin typeface="Cambria Math" panose="02040503050406030204" pitchFamily="18" charset="0"/>
                            </a:rPr>
                          </m:ctrlPr>
                        </m:sSupPr>
                        <m:e>
                          <m:sSub>
                            <m:sSubPr>
                              <m:ctrlPr>
                                <a:rPr lang="en-US" sz="3600" i="1">
                                  <a:latin typeface="Cambria Math" panose="02040503050406030204" pitchFamily="18" charset="0"/>
                                </a:rPr>
                              </m:ctrlPr>
                            </m:sSubPr>
                            <m:e>
                              <m:r>
                                <a:rPr lang="en-US" sz="3600" i="1">
                                  <a:latin typeface="Cambria Math"/>
                                </a:rPr>
                                <m:t>𝑣</m:t>
                              </m:r>
                            </m:e>
                            <m:sub>
                              <m:r>
                                <a:rPr lang="en-US" sz="3600" i="1">
                                  <a:latin typeface="Cambria Math" panose="02040503050406030204" pitchFamily="18" charset="0"/>
                                </a:rPr>
                                <m:t>𝑓</m:t>
                              </m:r>
                            </m:sub>
                          </m:sSub>
                        </m:e>
                        <m:sup>
                          <m:r>
                            <a:rPr lang="en-US" sz="3600" i="1">
                              <a:latin typeface="Cambria Math" panose="02040503050406030204" pitchFamily="18" charset="0"/>
                            </a:rPr>
                            <m:t>2</m:t>
                          </m:r>
                        </m:sup>
                      </m:sSup>
                      <m:r>
                        <a:rPr lang="en-US" sz="3600" b="0" i="0" smtClean="0">
                          <a:latin typeface="Cambria Math"/>
                        </a:rPr>
                        <m:t>=</m:t>
                      </m:r>
                      <m:sSup>
                        <m:sSupPr>
                          <m:ctrlPr>
                            <a:rPr lang="en-US" sz="3600" b="0" i="1" smtClean="0">
                              <a:latin typeface="Cambria Math" panose="02040503050406030204" pitchFamily="18" charset="0"/>
                            </a:rPr>
                          </m:ctrlPr>
                        </m:sSupPr>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𝑣</m:t>
                              </m:r>
                            </m:e>
                            <m:sub>
                              <m:r>
                                <a:rPr lang="en-US" sz="3600" b="0" i="1" smtClean="0">
                                  <a:latin typeface="Cambria Math" panose="02040503050406030204" pitchFamily="18" charset="0"/>
                                </a:rPr>
                                <m:t>𝑖</m:t>
                              </m:r>
                            </m:sub>
                          </m:sSub>
                        </m:e>
                        <m:sup>
                          <m:r>
                            <a:rPr lang="en-US" sz="3600" b="0" i="1" smtClean="0">
                              <a:latin typeface="Cambria Math" panose="02040503050406030204" pitchFamily="18" charset="0"/>
                            </a:rPr>
                            <m:t>2</m:t>
                          </m:r>
                        </m:sup>
                      </m:sSup>
                      <m:r>
                        <a:rPr lang="en-US" sz="3600" b="0" i="1" smtClean="0">
                          <a:latin typeface="Cambria Math"/>
                        </a:rPr>
                        <m:t>+</m:t>
                      </m:r>
                      <m:r>
                        <a:rPr lang="en-US" sz="3600" b="0" i="1" smtClean="0">
                          <a:latin typeface="Cambria Math" panose="02040503050406030204" pitchFamily="18" charset="0"/>
                        </a:rPr>
                        <m:t>2</m:t>
                      </m:r>
                      <m:r>
                        <a:rPr lang="en-US" sz="3600" b="0" i="1" smtClean="0">
                          <a:latin typeface="Cambria Math" panose="02040503050406030204" pitchFamily="18" charset="0"/>
                        </a:rPr>
                        <m:t>𝑎</m:t>
                      </m:r>
                      <m:r>
                        <a:rPr lang="en-US" sz="3600" b="0" i="1" smtClean="0">
                          <a:latin typeface="Cambria Math"/>
                          <a:ea typeface="Cambria Math"/>
                        </a:rPr>
                        <m:t>∆</m:t>
                      </m:r>
                      <m:r>
                        <a:rPr lang="en-US" sz="3600" b="0" i="1" smtClean="0">
                          <a:latin typeface="Cambria Math" panose="02040503050406030204" pitchFamily="18" charset="0"/>
                        </a:rPr>
                        <m:t>𝑦</m:t>
                      </m:r>
                    </m:oMath>
                  </m:oMathPara>
                </a14:m>
                <a:endParaRPr lang="en-US"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3414123" y="5685513"/>
                <a:ext cx="5943600" cy="701859"/>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7226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390648" y="2248335"/>
            <a:ext cx="7600951" cy="3416320"/>
          </a:xfrm>
          <a:prstGeom prst="rect">
            <a:avLst/>
          </a:prstGeom>
          <a:noFill/>
        </p:spPr>
        <p:txBody>
          <a:bodyPr wrap="square" rtlCol="0">
            <a:spAutoFit/>
          </a:bodyPr>
          <a:lstStyle/>
          <a:p>
            <a:r>
              <a:rPr lang="en-US" sz="2400" u="sng" dirty="0" smtClean="0"/>
              <a:t>Now plug in values:</a:t>
            </a:r>
          </a:p>
          <a:p>
            <a:r>
              <a:rPr lang="en-US" sz="2400" dirty="0" smtClean="0"/>
              <a:t>Phase 1</a:t>
            </a:r>
          </a:p>
          <a:p>
            <a:endParaRPr lang="en-US" sz="2400" dirty="0"/>
          </a:p>
          <a:p>
            <a:endParaRPr lang="en-US" sz="2400" dirty="0" smtClean="0"/>
          </a:p>
          <a:p>
            <a:endParaRPr lang="en-US" sz="2400" dirty="0" smtClean="0"/>
          </a:p>
          <a:p>
            <a:endParaRPr lang="en-US" sz="2400" dirty="0" smtClean="0"/>
          </a:p>
          <a:p>
            <a:r>
              <a:rPr lang="en-US" sz="2400" dirty="0" smtClean="0"/>
              <a:t>Phase 2, use the above velocity for the initial velocity here and this time the displacement is “how much the pad was compressed”, then solve for the acceleration. </a:t>
            </a:r>
          </a:p>
        </p:txBody>
      </p:sp>
      <p:sp>
        <p:nvSpPr>
          <p:cNvPr id="91138" name="Rectangle 2"/>
          <p:cNvSpPr>
            <a:spLocks/>
          </p:cNvSpPr>
          <p:nvPr/>
        </p:nvSpPr>
        <p:spPr bwMode="auto">
          <a:xfrm>
            <a:off x="558800" y="136525"/>
            <a:ext cx="46069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 Problems </a:t>
            </a:r>
          </a:p>
        </p:txBody>
      </p:sp>
      <p:sp>
        <p:nvSpPr>
          <p:cNvPr id="91139" name="Rectangle 3"/>
          <p:cNvSpPr>
            <a:spLocks/>
          </p:cNvSpPr>
          <p:nvPr/>
        </p:nvSpPr>
        <p:spPr bwMode="auto">
          <a:xfrm>
            <a:off x="558800" y="733425"/>
            <a:ext cx="8220075" cy="576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dirty="0" smtClean="0"/>
              <a:t>A </a:t>
            </a:r>
            <a:r>
              <a:rPr lang="en-US" altLang="en-US" sz="2200" dirty="0" err="1" smtClean="0"/>
              <a:t>polevaulter</a:t>
            </a:r>
            <a:r>
              <a:rPr lang="en-US" altLang="en-US" sz="2200" dirty="0" smtClean="0"/>
              <a:t> </a:t>
            </a:r>
            <a:r>
              <a:rPr lang="en-US" altLang="en-US" sz="2200" dirty="0"/>
              <a:t>is nearly motionless as he clears the bar, set 5.2 m above the ground. He then falls onto a thick pad. The top of the pad is 75 cm above the ground; it compresses by 50 cm as he comes to rest. What is his acceleration as he comes to rest on the pad?</a:t>
            </a:r>
          </a:p>
        </p:txBody>
      </p:sp>
      <p:sp>
        <p:nvSpPr>
          <p:cNvPr id="91140"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2-44</a:t>
            </a:r>
          </a:p>
        </p:txBody>
      </p:sp>
      <mc:AlternateContent xmlns:mc="http://schemas.openxmlformats.org/markup-compatibility/2006" xmlns:a14="http://schemas.microsoft.com/office/drawing/2010/main">
        <mc:Choice Requires="a14">
          <p:sp>
            <p:nvSpPr>
              <p:cNvPr id="5" name="TextBox 4"/>
              <p:cNvSpPr txBox="1"/>
              <p:nvPr/>
            </p:nvSpPr>
            <p:spPr>
              <a:xfrm>
                <a:off x="457200" y="2953351"/>
                <a:ext cx="7135711" cy="8637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𝑓</m:t>
                          </m:r>
                        </m:sub>
                      </m:sSub>
                      <m:r>
                        <a:rPr lang="en-US" sz="2400" b="0" i="0" smtClean="0">
                          <a:latin typeface="Cambria Math"/>
                        </a:rPr>
                        <m:t>=</m:t>
                      </m:r>
                      <m:rad>
                        <m:radPr>
                          <m:degHide m:val="on"/>
                          <m:ctrlPr>
                            <a:rPr lang="en-US" sz="2400" b="0" i="1" smtClean="0">
                              <a:latin typeface="Cambria Math" panose="02040503050406030204" pitchFamily="18" charset="0"/>
                            </a:rPr>
                          </m:ctrlPr>
                        </m:radPr>
                        <m:deg/>
                        <m:e>
                          <m:sSup>
                            <m:sSupPr>
                              <m:ctrlPr>
                                <a:rPr lang="en-US" sz="2400" i="1">
                                  <a:latin typeface="Cambria Math" panose="02040503050406030204" pitchFamily="18" charset="0"/>
                                </a:rPr>
                              </m:ctrlPr>
                            </m:sSupPr>
                            <m:e>
                              <m:sSub>
                                <m:sSubPr>
                                  <m:ctrlPr>
                                    <a:rPr lang="en-US" sz="2400" i="1">
                                      <a:latin typeface="Cambria Math" panose="02040503050406030204" pitchFamily="18" charset="0"/>
                                    </a:rPr>
                                  </m:ctrlPr>
                                </m:sSubPr>
                                <m:e>
                                  <m:d>
                                    <m:dPr>
                                      <m:ctrlPr>
                                        <a:rPr lang="en-US" sz="2400" i="1">
                                          <a:latin typeface="Cambria Math" panose="02040503050406030204" pitchFamily="18" charset="0"/>
                                        </a:rPr>
                                      </m:ctrlPr>
                                    </m:dPr>
                                    <m:e>
                                      <m:r>
                                        <a:rPr lang="en-US" sz="2400" b="0" i="1" smtClean="0">
                                          <a:latin typeface="Cambria Math" panose="02040503050406030204" pitchFamily="18" charset="0"/>
                                        </a:rPr>
                                        <m:t>0</m:t>
                                      </m:r>
                                    </m:e>
                                  </m:d>
                                </m:e>
                                <m:sub>
                                  <m:r>
                                    <m:rPr>
                                      <m:nor/>
                                    </m:rPr>
                                    <a:rPr lang="en-US" sz="2400">
                                      <a:latin typeface="Cambria Math"/>
                                    </a:rPr>
                                    <m:t>i</m:t>
                                  </m:r>
                                </m:sub>
                              </m:sSub>
                            </m:e>
                            <m:sup>
                              <m:r>
                                <a:rPr lang="en-US" sz="2400" i="1">
                                  <a:latin typeface="Cambria Math"/>
                                </a:rPr>
                                <m:t>2</m:t>
                              </m:r>
                            </m:sup>
                          </m:sSup>
                          <m:r>
                            <a:rPr lang="en-US" sz="2400" i="1">
                              <a:latin typeface="Cambria Math"/>
                            </a:rPr>
                            <m:t>+</m:t>
                          </m:r>
                          <m:r>
                            <a:rPr lang="en-US" sz="2400" i="1">
                              <a:latin typeface="Cambria Math" panose="02040503050406030204" pitchFamily="18" charset="0"/>
                            </a:rPr>
                            <m:t>2</m:t>
                          </m:r>
                          <m:r>
                            <a:rPr lang="en-US" sz="2400" i="1">
                              <a:latin typeface="Cambria Math" panose="02040503050406030204" pitchFamily="18" charset="0"/>
                            </a:rPr>
                            <m:t>𝑎</m:t>
                          </m:r>
                          <m:r>
                            <a:rPr lang="en-US" sz="2400" i="1">
                              <a:latin typeface="Cambria Math"/>
                              <a:ea typeface="Cambria Math"/>
                            </a:rPr>
                            <m:t>∆</m:t>
                          </m:r>
                          <m:r>
                            <a:rPr lang="en-US" sz="2400" i="1">
                              <a:latin typeface="Cambria Math" panose="02040503050406030204" pitchFamily="18" charset="0"/>
                            </a:rPr>
                            <m:t>𝑦</m:t>
                          </m:r>
                          <m:r>
                            <m:rPr>
                              <m:nor/>
                            </m:rPr>
                            <a:rPr lang="en-US" sz="2400" dirty="0"/>
                            <m:t> </m:t>
                          </m:r>
                        </m:e>
                      </m:rad>
                      <m:r>
                        <a:rPr lang="en-US" sz="2400" b="0" i="1" smtClean="0">
                          <a:latin typeface="Cambria Math" panose="02040503050406030204" pitchFamily="18" charset="0"/>
                          <a:ea typeface="Cambria Math" panose="02040503050406030204" pitchFamily="18" charset="0"/>
                        </a:rPr>
                        <m:t>→</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d>
                            <m:dPr>
                              <m:ctrlPr>
                                <a:rPr lang="en-US" sz="2400" i="1">
                                  <a:latin typeface="Cambria Math" panose="02040503050406030204" pitchFamily="18" charset="0"/>
                                </a:rPr>
                              </m:ctrlPr>
                            </m:dPr>
                            <m:e>
                              <m:r>
                                <a:rPr lang="en-US" sz="2400" i="1">
                                  <a:latin typeface="Cambria Math" panose="02040503050406030204" pitchFamily="18" charset="0"/>
                                </a:rPr>
                                <m:t>−9.8</m:t>
                              </m:r>
                              <m:f>
                                <m:fPr>
                                  <m:ctrlPr>
                                    <a:rPr lang="en-US" sz="2400" i="1">
                                      <a:latin typeface="Cambria Math" panose="02040503050406030204" pitchFamily="18" charset="0"/>
                                    </a:rPr>
                                  </m:ctrlPr>
                                </m:fPr>
                                <m:num>
                                  <m:r>
                                    <m:rPr>
                                      <m:nor/>
                                    </m:rPr>
                                    <a:rPr lang="en-US" sz="2400">
                                      <a:latin typeface="Cambria Math" panose="02040503050406030204" pitchFamily="18" charset="0"/>
                                    </a:rPr>
                                    <m:t>m</m:t>
                                  </m:r>
                                </m:num>
                                <m:den>
                                  <m:sSup>
                                    <m:sSupPr>
                                      <m:ctrlPr>
                                        <a:rPr lang="en-US" sz="2400" i="1">
                                          <a:latin typeface="Cambria Math" panose="02040503050406030204" pitchFamily="18" charset="0"/>
                                        </a:rPr>
                                      </m:ctrlPr>
                                    </m:sSupPr>
                                    <m:e>
                                      <m:r>
                                        <m:rPr>
                                          <m:nor/>
                                        </m:rPr>
                                        <a:rPr lang="en-US" sz="2400">
                                          <a:latin typeface="Cambria Math" panose="02040503050406030204" pitchFamily="18" charset="0"/>
                                        </a:rPr>
                                        <m:t>s</m:t>
                                      </m:r>
                                    </m:e>
                                    <m:sup>
                                      <m:r>
                                        <a:rPr lang="en-US" sz="2400" i="1">
                                          <a:latin typeface="Cambria Math" panose="02040503050406030204" pitchFamily="18" charset="0"/>
                                        </a:rPr>
                                        <m:t>2</m:t>
                                      </m:r>
                                    </m:sup>
                                  </m:sSup>
                                </m:den>
                              </m:f>
                            </m:e>
                          </m:d>
                          <m:d>
                            <m:dPr>
                              <m:ctrlPr>
                                <a:rPr lang="en-US" sz="2400" i="1">
                                  <a:latin typeface="Cambria Math" panose="02040503050406030204" pitchFamily="18" charset="0"/>
                                </a:rPr>
                              </m:ctrlPr>
                            </m:dPr>
                            <m:e>
                              <m:r>
                                <a:rPr lang="en-US" sz="2400" b="0" i="1" smtClean="0">
                                  <a:latin typeface="Cambria Math" panose="02040503050406030204" pitchFamily="18" charset="0"/>
                                </a:rPr>
                                <m:t>.75</m:t>
                              </m:r>
                              <m:r>
                                <m:rPr>
                                  <m:nor/>
                                </m:rPr>
                                <a:rPr lang="en-US" sz="2400" b="0" i="0" smtClean="0">
                                  <a:latin typeface="Cambria Math" panose="02040503050406030204" pitchFamily="18" charset="0"/>
                                </a:rPr>
                                <m:t>m</m:t>
                              </m:r>
                              <m:r>
                                <a:rPr lang="en-US" sz="2400" b="0" i="1" smtClean="0">
                                  <a:latin typeface="Cambria Math" panose="02040503050406030204" pitchFamily="18" charset="0"/>
                                </a:rPr>
                                <m:t>−5.2</m:t>
                              </m:r>
                              <m:r>
                                <m:rPr>
                                  <m:nor/>
                                </m:rPr>
                                <a:rPr lang="en-US" sz="2400" b="0" i="0" smtClean="0">
                                  <a:latin typeface="Cambria Math" panose="02040503050406030204" pitchFamily="18" charset="0"/>
                                </a:rPr>
                                <m:t>m</m:t>
                              </m:r>
                            </m:e>
                          </m:d>
                        </m:e>
                      </m:rad>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57200" y="2953351"/>
                <a:ext cx="7135711" cy="863763"/>
              </a:xfrm>
              <a:prstGeom prst="rect">
                <a:avLst/>
              </a:prstGeom>
              <a:blipFill rotWithShape="0">
                <a:blip r:embed="rId4"/>
                <a:stretch>
                  <a:fillRect/>
                </a:stretch>
              </a:blipFill>
            </p:spPr>
            <p:txBody>
              <a:bodyPr/>
              <a:lstStyle/>
              <a:p>
                <a:r>
                  <a:rPr lang="en-US">
                    <a:noFill/>
                  </a:rPr>
                  <a:t> </a:t>
                </a:r>
              </a:p>
            </p:txBody>
          </p:sp>
        </mc:Fallback>
      </mc:AlternateContent>
      <p:pic>
        <p:nvPicPr>
          <p:cNvPr id="6146" name="Picture 2" descr="http://i.telegraph.co.uk/multimedia/archive/01183/arts-graphics-2008_1183627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49" y="5145937"/>
            <a:ext cx="1181621" cy="167396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p:cNvSpPr txBox="1"/>
              <p:nvPr/>
            </p:nvSpPr>
            <p:spPr>
              <a:xfrm>
                <a:off x="762000" y="5837490"/>
                <a:ext cx="7691290" cy="5110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sSub>
                            <m:sSubPr>
                              <m:ctrlPr>
                                <a:rPr lang="en-US" sz="2400" i="1">
                                  <a:latin typeface="Cambria Math" panose="02040503050406030204" pitchFamily="18" charset="0"/>
                                </a:rPr>
                              </m:ctrlPr>
                            </m:sSubPr>
                            <m:e>
                              <m:r>
                                <a:rPr lang="en-US" sz="2400" i="1">
                                  <a:latin typeface="Cambria Math"/>
                                </a:rPr>
                                <m:t>𝑣</m:t>
                              </m:r>
                            </m:e>
                            <m:sub>
                              <m:r>
                                <a:rPr lang="en-US" sz="2400" i="1">
                                  <a:latin typeface="Cambria Math" panose="02040503050406030204" pitchFamily="18" charset="0"/>
                                </a:rPr>
                                <m:t>𝑓</m:t>
                              </m:r>
                            </m:sub>
                          </m:sSub>
                        </m:e>
                        <m:sup>
                          <m:r>
                            <a:rPr lang="en-US" sz="2400" i="1">
                              <a:latin typeface="Cambria Math" panose="02040503050406030204" pitchFamily="18" charset="0"/>
                            </a:rPr>
                            <m:t>2</m:t>
                          </m:r>
                        </m:sup>
                      </m:sSup>
                      <m:r>
                        <a:rPr lang="en-US" sz="2400" b="0" i="0" smtClean="0">
                          <a:latin typeface="Cambria Math"/>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𝑣</m:t>
                          </m:r>
                        </m:e>
                        <m:sub>
                          <m:r>
                            <a:rPr lang="en-US" sz="2400" i="1">
                              <a:latin typeface="Cambria Math" panose="02040503050406030204" pitchFamily="18" charset="0"/>
                              <a:ea typeface="Cambria Math" panose="02040503050406030204" pitchFamily="18" charset="0"/>
                            </a:rPr>
                            <m:t>𝑖</m:t>
                          </m:r>
                        </m:sub>
                        <m:sup>
                          <m:r>
                            <a:rPr lang="en-US" sz="2400" i="1">
                              <a:latin typeface="Cambria Math" panose="02040503050406030204" pitchFamily="18" charset="0"/>
                              <a:ea typeface="Cambria Math" panose="02040503050406030204" pitchFamily="18" charset="0"/>
                            </a:rPr>
                            <m:t>2</m:t>
                          </m:r>
                        </m:sup>
                      </m:sSubSup>
                      <m:r>
                        <a:rPr lang="en-US" sz="2400" b="0" i="1" smtClean="0">
                          <a:latin typeface="Cambria Math"/>
                        </a:rPr>
                        <m:t>+</m:t>
                      </m:r>
                      <m:r>
                        <a:rPr lang="en-US" sz="2400" b="0" i="1" smtClean="0">
                          <a:latin typeface="Cambria Math" panose="02040503050406030204" pitchFamily="18" charset="0"/>
                        </a:rPr>
                        <m:t>2</m:t>
                      </m:r>
                      <m:r>
                        <a:rPr lang="en-US" sz="2400" b="0" i="1" smtClean="0">
                          <a:latin typeface="Cambria Math" panose="02040503050406030204" pitchFamily="18" charset="0"/>
                        </a:rPr>
                        <m:t>𝑎</m:t>
                      </m:r>
                      <m:r>
                        <a:rPr lang="en-US" sz="2400" b="0" i="1" smtClean="0">
                          <a:latin typeface="Cambria Math"/>
                          <a:ea typeface="Cambria Math"/>
                        </a:rPr>
                        <m:t>∆</m:t>
                      </m:r>
                      <m:r>
                        <a:rPr lang="en-US" sz="2400" b="0" i="1" smtClean="0">
                          <a:latin typeface="Cambria Math" panose="02040503050406030204" pitchFamily="18" charset="0"/>
                        </a:rPr>
                        <m:t>𝑦</m:t>
                      </m:r>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762000" y="5837490"/>
                <a:ext cx="7691290" cy="51103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974340" y="3752631"/>
                <a:ext cx="7135711" cy="7223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𝑓</m:t>
                          </m:r>
                        </m:sub>
                      </m:sSub>
                      <m:r>
                        <a:rPr lang="en-US" sz="2400" b="0" i="0" smtClean="0">
                          <a:latin typeface="Cambria Math"/>
                        </a:rPr>
                        <m:t>=</m:t>
                      </m:r>
                      <m:r>
                        <a:rPr lang="en-US" sz="2400" b="0" i="0" smtClean="0">
                          <a:latin typeface="Cambria Math" panose="02040503050406030204" pitchFamily="18" charset="0"/>
                        </a:rPr>
                        <m:t>9.339</m:t>
                      </m:r>
                      <m:f>
                        <m:fPr>
                          <m:ctrlPr>
                            <a:rPr lang="en-US" sz="2400" b="0" i="1" smtClean="0">
                              <a:latin typeface="Cambria Math" panose="02040503050406030204" pitchFamily="18" charset="0"/>
                            </a:rPr>
                          </m:ctrlPr>
                        </m:fPr>
                        <m:num>
                          <m:r>
                            <m:rPr>
                              <m:nor/>
                            </m:rPr>
                            <a:rPr lang="en-US" sz="2400" b="0" i="0" smtClean="0">
                              <a:latin typeface="Cambria Math" panose="02040503050406030204" pitchFamily="18" charset="0"/>
                            </a:rPr>
                            <m:t>m</m:t>
                          </m:r>
                        </m:num>
                        <m:den>
                          <m:r>
                            <m:rPr>
                              <m:nor/>
                            </m:rPr>
                            <a:rPr lang="en-US" sz="2400" b="0" i="0" smtClean="0">
                              <a:latin typeface="Cambria Math" panose="02040503050406030204" pitchFamily="18" charset="0"/>
                            </a:rPr>
                            <m:t>s</m:t>
                          </m:r>
                        </m:den>
                      </m:f>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1974340" y="3752631"/>
                <a:ext cx="7135711" cy="722314"/>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96306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p:cNvSpPr>
          <p:nvPr/>
        </p:nvSpPr>
        <p:spPr bwMode="auto">
          <a:xfrm>
            <a:off x="558800" y="136525"/>
            <a:ext cx="46069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Summary </a:t>
            </a:r>
          </a:p>
        </p:txBody>
      </p:sp>
      <p:pic>
        <p:nvPicPr>
          <p:cNvPr id="93187" name="Picture 6" descr="02_Summary01"/>
          <p:cNvPicPr>
            <a:picLocks noChangeAspect="1" noChangeArrowheads="1"/>
          </p:cNvPicPr>
          <p:nvPr/>
        </p:nvPicPr>
        <p:blipFill>
          <a:blip r:embed="rId3">
            <a:extLst>
              <a:ext uri="{28A0092B-C50C-407E-A947-70E740481C1C}">
                <a14:useLocalDpi xmlns:a14="http://schemas.microsoft.com/office/drawing/2010/main" val="0"/>
              </a:ext>
            </a:extLst>
          </a:blip>
          <a:srcRect b="11090"/>
          <a:stretch>
            <a:fillRect/>
          </a:stretch>
        </p:blipFill>
        <p:spPr bwMode="auto">
          <a:xfrm>
            <a:off x="1414463" y="858838"/>
            <a:ext cx="6340475"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2-45</a:t>
            </a:r>
          </a:p>
        </p:txBody>
      </p:sp>
    </p:spTree>
    <p:extLst>
      <p:ext uri="{BB962C8B-B14F-4D97-AF65-F5344CB8AC3E}">
        <p14:creationId xmlns:p14="http://schemas.microsoft.com/office/powerpoint/2010/main" val="188817840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p:cNvSpPr>
          <p:nvPr/>
        </p:nvSpPr>
        <p:spPr bwMode="auto">
          <a:xfrm>
            <a:off x="558800" y="136525"/>
            <a:ext cx="46069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Summary </a:t>
            </a:r>
          </a:p>
        </p:txBody>
      </p:sp>
      <p:pic>
        <p:nvPicPr>
          <p:cNvPr id="95235" name="Picture 4" descr="02_Summary02"/>
          <p:cNvPicPr>
            <a:picLocks noChangeAspect="1" noChangeArrowheads="1"/>
          </p:cNvPicPr>
          <p:nvPr/>
        </p:nvPicPr>
        <p:blipFill>
          <a:blip r:embed="rId3">
            <a:extLst>
              <a:ext uri="{28A0092B-C50C-407E-A947-70E740481C1C}">
                <a14:useLocalDpi xmlns:a14="http://schemas.microsoft.com/office/drawing/2010/main" val="0"/>
              </a:ext>
            </a:extLst>
          </a:blip>
          <a:srcRect b="3091"/>
          <a:stretch>
            <a:fillRect/>
          </a:stretch>
        </p:blipFill>
        <p:spPr bwMode="auto">
          <a:xfrm>
            <a:off x="296863" y="825500"/>
            <a:ext cx="8548687"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2-46</a:t>
            </a:r>
          </a:p>
        </p:txBody>
      </p:sp>
    </p:spTree>
    <p:extLst>
      <p:ext uri="{BB962C8B-B14F-4D97-AF65-F5344CB8AC3E}">
        <p14:creationId xmlns:p14="http://schemas.microsoft.com/office/powerpoint/2010/main" val="25421529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p:cNvSpPr>
          <p:nvPr/>
        </p:nvSpPr>
        <p:spPr bwMode="auto">
          <a:xfrm>
            <a:off x="8250238" y="6524625"/>
            <a:ext cx="866775"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2-5</a:t>
            </a:r>
          </a:p>
        </p:txBody>
      </p:sp>
      <p:pic>
        <p:nvPicPr>
          <p:cNvPr id="13315" name="Picture 4" descr="02_LectureOutlin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0" y="650875"/>
            <a:ext cx="499427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02_LectureOutline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4188" y="646113"/>
            <a:ext cx="30734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94178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p:cNvSpPr>
          <p:nvPr/>
        </p:nvSpPr>
        <p:spPr bwMode="auto">
          <a:xfrm>
            <a:off x="558800" y="1600200"/>
            <a:ext cx="83994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dirty="0"/>
              <a:t>A train is approaching a town at a constant speed of 12 m/s. The town is 1.0 km distant. After 30 seconds, the conductor applies the breaks. What acceleration is necessary to bring the train to rest exactly at the edge of town</a:t>
            </a:r>
            <a:r>
              <a:rPr lang="en-US" altLang="en-US" sz="2200" dirty="0" smtClean="0"/>
              <a:t>?</a:t>
            </a:r>
            <a:endParaRPr lang="en-US" altLang="en-US" sz="2200" dirty="0"/>
          </a:p>
        </p:txBody>
      </p:sp>
      <p:sp>
        <p:nvSpPr>
          <p:cNvPr id="72707" name="Rectangle 4"/>
          <p:cNvSpPr>
            <a:spLocks/>
          </p:cNvSpPr>
          <p:nvPr/>
        </p:nvSpPr>
        <p:spPr bwMode="auto">
          <a:xfrm>
            <a:off x="558800" y="138113"/>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nchor="ct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 Problems</a:t>
            </a:r>
          </a:p>
        </p:txBody>
      </p:sp>
      <p:sp>
        <p:nvSpPr>
          <p:cNvPr id="72708"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2-35</a:t>
            </a:r>
          </a:p>
        </p:txBody>
      </p:sp>
    </p:spTree>
    <p:extLst>
      <p:ext uri="{BB962C8B-B14F-4D97-AF65-F5344CB8AC3E}">
        <p14:creationId xmlns:p14="http://schemas.microsoft.com/office/powerpoint/2010/main" val="150937743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p:cNvSpPr>
          <p:nvPr/>
        </p:nvSpPr>
        <p:spPr bwMode="auto">
          <a:xfrm>
            <a:off x="558800" y="723106"/>
            <a:ext cx="8399463" cy="72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dirty="0"/>
              <a:t>A train is approaching a town at a constant speed of 12 m/s. The town is 1.0 km distant. </a:t>
            </a:r>
          </a:p>
        </p:txBody>
      </p:sp>
      <p:sp>
        <p:nvSpPr>
          <p:cNvPr id="72707" name="Rectangle 4"/>
          <p:cNvSpPr>
            <a:spLocks/>
          </p:cNvSpPr>
          <p:nvPr/>
        </p:nvSpPr>
        <p:spPr bwMode="auto">
          <a:xfrm>
            <a:off x="558800" y="138113"/>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nchor="ct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 Problems</a:t>
            </a:r>
          </a:p>
        </p:txBody>
      </p:sp>
      <p:sp>
        <p:nvSpPr>
          <p:cNvPr id="72708"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2-35</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870" y="4804525"/>
            <a:ext cx="1827886" cy="734263"/>
          </a:xfrm>
          <a:prstGeom prst="rect">
            <a:avLst/>
          </a:prstGeom>
        </p:spPr>
      </p:pic>
      <p:cxnSp>
        <p:nvCxnSpPr>
          <p:cNvPr id="4" name="Straight Connector 3"/>
          <p:cNvCxnSpPr/>
          <p:nvPr/>
        </p:nvCxnSpPr>
        <p:spPr>
          <a:xfrm flipH="1">
            <a:off x="1488814" y="6176418"/>
            <a:ext cx="5737225" cy="0"/>
          </a:xfrm>
          <a:prstGeom prst="line">
            <a:avLst/>
          </a:prstGeom>
          <a:ln w="254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4267200"/>
            <a:ext cx="1749247" cy="142555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169690" y="5580111"/>
                <a:ext cx="103874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1.0</m:t>
                      </m:r>
                      <m:r>
                        <m:rPr>
                          <m:nor/>
                        </m:rPr>
                        <a:rPr lang="en-US" sz="2800" b="0" i="0" smtClean="0">
                          <a:latin typeface="Cambria Math" panose="02040503050406030204" pitchFamily="18" charset="0"/>
                        </a:rPr>
                        <m:t>km</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169690" y="5580111"/>
                <a:ext cx="1038746" cy="430887"/>
              </a:xfrm>
              <a:prstGeom prst="rect">
                <a:avLst/>
              </a:prstGeom>
              <a:blipFill rotWithShape="0">
                <a:blip r:embed="rId6"/>
                <a:stretch>
                  <a:fillRect/>
                </a:stretch>
              </a:blipFill>
            </p:spPr>
            <p:txBody>
              <a:bodyPr/>
              <a:lstStyle/>
              <a:p>
                <a:r>
                  <a:rPr lang="en-US">
                    <a:noFill/>
                  </a:rPr>
                  <a:t> </a:t>
                </a:r>
              </a:p>
            </p:txBody>
          </p:sp>
        </mc:Fallback>
      </mc:AlternateContent>
      <p:sp>
        <p:nvSpPr>
          <p:cNvPr id="9" name="Rectangle 8"/>
          <p:cNvSpPr/>
          <p:nvPr/>
        </p:nvSpPr>
        <p:spPr>
          <a:xfrm>
            <a:off x="457199" y="1448827"/>
            <a:ext cx="7800454" cy="1015663"/>
          </a:xfrm>
          <a:prstGeom prst="rect">
            <a:avLst/>
          </a:prstGeom>
        </p:spPr>
        <p:txBody>
          <a:bodyPr wrap="square">
            <a:spAutoFit/>
          </a:bodyPr>
          <a:lstStyle/>
          <a:p>
            <a:r>
              <a:rPr lang="en-US" altLang="en-US" sz="2000" dirty="0">
                <a:latin typeface="Arial" panose="020B0604020202020204" pitchFamily="34" charset="0"/>
                <a:cs typeface="Arial" panose="020B0604020202020204" pitchFamily="34" charset="0"/>
              </a:rPr>
              <a:t>After 30 seconds, the conductor applies the breaks. What acceleration is necessary to bring the train to rest exactly at the edge of town?</a:t>
            </a:r>
          </a:p>
        </p:txBody>
      </p:sp>
      <p:sp>
        <p:nvSpPr>
          <p:cNvPr id="10" name="Left Arrow 9"/>
          <p:cNvSpPr/>
          <p:nvPr/>
        </p:nvSpPr>
        <p:spPr>
          <a:xfrm>
            <a:off x="5034850" y="5032777"/>
            <a:ext cx="2209800" cy="304800"/>
          </a:xfrm>
          <a:prstGeom prst="leftArrow">
            <a:avLst>
              <a:gd name="adj1" fmla="val 21428"/>
              <a:gd name="adj2" fmla="val 98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5705079" y="5245624"/>
                <a:ext cx="869341" cy="7349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12</m:t>
                      </m:r>
                      <m:f>
                        <m:fPr>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m</m:t>
                          </m:r>
                        </m:num>
                        <m:den>
                          <m:r>
                            <m:rPr>
                              <m:nor/>
                            </m:rPr>
                            <a:rPr lang="en-US" sz="2800" b="0" i="0" smtClean="0">
                              <a:latin typeface="Cambria Math" panose="02040503050406030204" pitchFamily="18" charset="0"/>
                            </a:rPr>
                            <m:t>s</m:t>
                          </m:r>
                        </m:den>
                      </m:f>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705079" y="5245624"/>
                <a:ext cx="869341" cy="73494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38440" y="2524957"/>
                <a:ext cx="4468210" cy="737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𝑑</m:t>
                      </m:r>
                      <m:r>
                        <a:rPr lang="en-US" sz="2800" b="0" i="1" smtClean="0">
                          <a:latin typeface="Cambria Math" panose="02040503050406030204" pitchFamily="18" charset="0"/>
                        </a:rPr>
                        <m:t>=</m:t>
                      </m:r>
                      <m:r>
                        <a:rPr lang="en-US" sz="2800" b="0" i="1" smtClean="0">
                          <a:latin typeface="Cambria Math" panose="02040503050406030204" pitchFamily="18" charset="0"/>
                        </a:rPr>
                        <m:t>𝑣𝑡</m:t>
                      </m:r>
                      <m:r>
                        <a:rPr lang="en-US" sz="2800" b="0" i="1" smtClean="0">
                          <a:latin typeface="Cambria Math" panose="02040503050406030204" pitchFamily="18" charset="0"/>
                        </a:rPr>
                        <m:t>=12</m:t>
                      </m:r>
                      <m:f>
                        <m:fPr>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m</m:t>
                          </m:r>
                        </m:num>
                        <m:den>
                          <m:r>
                            <m:rPr>
                              <m:nor/>
                            </m:rPr>
                            <a:rPr lang="en-US" sz="2800" b="0" i="0" smtClean="0">
                              <a:latin typeface="Cambria Math" panose="02040503050406030204" pitchFamily="18" charset="0"/>
                            </a:rPr>
                            <m:t>s</m:t>
                          </m:r>
                        </m:den>
                      </m:f>
                      <m:r>
                        <a:rPr lang="en-US" sz="2800" b="0" i="1" smtClean="0">
                          <a:latin typeface="Cambria Math" panose="02040503050406030204" pitchFamily="18" charset="0"/>
                          <a:ea typeface="Cambria Math" panose="02040503050406030204" pitchFamily="18" charset="0"/>
                        </a:rPr>
                        <m:t>∙30</m:t>
                      </m:r>
                      <m:r>
                        <m:rPr>
                          <m:nor/>
                        </m:rPr>
                        <a:rPr lang="en-US" sz="2800" b="0" i="0" smtClean="0">
                          <a:latin typeface="Cambria Math" panose="02040503050406030204" pitchFamily="18" charset="0"/>
                          <a:ea typeface="Cambria Math" panose="02040503050406030204" pitchFamily="18" charset="0"/>
                        </a:rPr>
                        <m:t>s</m:t>
                      </m:r>
                      <m:r>
                        <m:rPr>
                          <m:nor/>
                        </m:rPr>
                        <a:rPr lang="en-US" sz="2800" b="0" i="0" smtClean="0">
                          <a:latin typeface="Cambria Math" panose="02040503050406030204" pitchFamily="18" charset="0"/>
                          <a:ea typeface="Cambria Math" panose="02040503050406030204" pitchFamily="18" charset="0"/>
                        </a:rPr>
                        <m:t> = 360</m:t>
                      </m:r>
                      <m:r>
                        <m:rPr>
                          <m:nor/>
                        </m:rPr>
                        <a:rPr lang="en-US" sz="2800" b="0" i="0" smtClean="0">
                          <a:latin typeface="Cambria Math" panose="02040503050406030204" pitchFamily="18" charset="0"/>
                          <a:ea typeface="Cambria Math" panose="02040503050406030204" pitchFamily="18" charset="0"/>
                        </a:rPr>
                        <m:t>m</m:t>
                      </m:r>
                    </m:oMath>
                  </m:oMathPara>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38440" y="2524957"/>
                <a:ext cx="4468210" cy="73770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367600" y="3636927"/>
                <a:ext cx="5943600" cy="7388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3600" i="1" smtClean="0">
                              <a:latin typeface="Cambria Math" panose="02040503050406030204" pitchFamily="18" charset="0"/>
                            </a:rPr>
                          </m:ctrlPr>
                        </m:sSubSupPr>
                        <m:e>
                          <m:r>
                            <a:rPr lang="en-US" sz="3600" i="1">
                              <a:latin typeface="Cambria Math" panose="02040503050406030204" pitchFamily="18" charset="0"/>
                            </a:rPr>
                            <m:t>𝑣</m:t>
                          </m:r>
                        </m:e>
                        <m:sub>
                          <m:r>
                            <a:rPr lang="en-US" sz="3600" b="0" i="1" smtClean="0">
                              <a:latin typeface="Cambria Math" panose="02040503050406030204" pitchFamily="18" charset="0"/>
                            </a:rPr>
                            <m:t>𝑓</m:t>
                          </m:r>
                        </m:sub>
                        <m:sup>
                          <m:r>
                            <a:rPr lang="en-US" sz="3600" i="1">
                              <a:latin typeface="Cambria Math" panose="02040503050406030204" pitchFamily="18" charset="0"/>
                            </a:rPr>
                            <m:t>2</m:t>
                          </m:r>
                        </m:sup>
                      </m:sSubSup>
                      <m:r>
                        <a:rPr lang="en-US" sz="3600" b="0" i="0" smtClean="0">
                          <a:latin typeface="Cambria Math"/>
                        </a:rPr>
                        <m:t>=</m:t>
                      </m:r>
                      <m:sSubSup>
                        <m:sSubSupPr>
                          <m:ctrlPr>
                            <a:rPr lang="en-US" sz="3600" b="0" i="1" smtClean="0">
                              <a:latin typeface="Cambria Math" panose="02040503050406030204" pitchFamily="18" charset="0"/>
                            </a:rPr>
                          </m:ctrlPr>
                        </m:sSubSupPr>
                        <m:e>
                          <m:r>
                            <a:rPr lang="en-US" sz="3600" b="0" i="1" smtClean="0">
                              <a:latin typeface="Cambria Math" panose="02040503050406030204" pitchFamily="18" charset="0"/>
                            </a:rPr>
                            <m:t>𝑣</m:t>
                          </m:r>
                        </m:e>
                        <m:sub>
                          <m:r>
                            <a:rPr lang="en-US" sz="3600" b="0" i="1" smtClean="0">
                              <a:latin typeface="Cambria Math" panose="02040503050406030204" pitchFamily="18" charset="0"/>
                            </a:rPr>
                            <m:t>𝑖</m:t>
                          </m:r>
                        </m:sub>
                        <m:sup>
                          <m:r>
                            <a:rPr lang="en-US" sz="3600" b="0" i="1" smtClean="0">
                              <a:latin typeface="Cambria Math" panose="02040503050406030204" pitchFamily="18" charset="0"/>
                            </a:rPr>
                            <m:t>2</m:t>
                          </m:r>
                        </m:sup>
                      </m:sSubSup>
                      <m:r>
                        <a:rPr lang="en-US" sz="3600" b="0" i="1" smtClean="0">
                          <a:latin typeface="Cambria Math"/>
                        </a:rPr>
                        <m:t>+</m:t>
                      </m:r>
                      <m:r>
                        <a:rPr lang="en-US" sz="3600" b="0" i="1" smtClean="0">
                          <a:latin typeface="Cambria Math" panose="02040503050406030204" pitchFamily="18" charset="0"/>
                        </a:rPr>
                        <m:t>2</m:t>
                      </m:r>
                      <m:r>
                        <a:rPr lang="en-US" sz="3600" b="0" i="1" smtClean="0">
                          <a:latin typeface="Cambria Math" panose="02040503050406030204" pitchFamily="18" charset="0"/>
                        </a:rPr>
                        <m:t>𝑎</m:t>
                      </m:r>
                      <m:r>
                        <a:rPr lang="en-US" sz="3600" b="0" i="1" smtClean="0">
                          <a:latin typeface="Cambria Math"/>
                          <a:ea typeface="Cambria Math"/>
                        </a:rPr>
                        <m:t>∆</m:t>
                      </m:r>
                      <m:r>
                        <a:rPr lang="en-US" sz="3600" b="0" i="1" smtClean="0">
                          <a:latin typeface="Cambria Math" panose="02040503050406030204" pitchFamily="18" charset="0"/>
                        </a:rPr>
                        <m:t>𝑥</m:t>
                      </m:r>
                    </m:oMath>
                  </m:oMathPara>
                </a14:m>
                <a:endParaRPr lang="en-US" sz="3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367600" y="3636927"/>
                <a:ext cx="5943600" cy="738857"/>
              </a:xfrm>
              <a:prstGeom prst="rect">
                <a:avLst/>
              </a:prstGeom>
              <a:blipFill rotWithShape="0">
                <a:blip r:embed="rId9"/>
                <a:stretch>
                  <a:fillRect/>
                </a:stretch>
              </a:blipFill>
            </p:spPr>
            <p:txBody>
              <a:bodyPr/>
              <a:lstStyle/>
              <a:p>
                <a:r>
                  <a:rPr lang="en-US">
                    <a:noFill/>
                  </a:rPr>
                  <a:t> </a:t>
                </a:r>
              </a:p>
            </p:txBody>
          </p:sp>
        </mc:Fallback>
      </mc:AlternateContent>
      <p:sp>
        <p:nvSpPr>
          <p:cNvPr id="3" name="TextBox 2"/>
          <p:cNvSpPr txBox="1"/>
          <p:nvPr/>
        </p:nvSpPr>
        <p:spPr>
          <a:xfrm>
            <a:off x="381000" y="2572773"/>
            <a:ext cx="3505200" cy="646331"/>
          </a:xfrm>
          <a:prstGeom prst="rect">
            <a:avLst/>
          </a:prstGeom>
          <a:noFill/>
        </p:spPr>
        <p:txBody>
          <a:bodyPr wrap="square" rtlCol="0">
            <a:spAutoFit/>
          </a:bodyPr>
          <a:lstStyle/>
          <a:p>
            <a:r>
              <a:rPr lang="en-US" dirty="0" smtClean="0"/>
              <a:t>First find how far he traveled before he began to slow down</a:t>
            </a:r>
            <a:endParaRPr lang="en-US" dirty="0"/>
          </a:p>
        </p:txBody>
      </p:sp>
      <p:sp>
        <p:nvSpPr>
          <p:cNvPr id="17" name="TextBox 16"/>
          <p:cNvSpPr txBox="1"/>
          <p:nvPr/>
        </p:nvSpPr>
        <p:spPr>
          <a:xfrm>
            <a:off x="391886" y="3490934"/>
            <a:ext cx="3505200" cy="369332"/>
          </a:xfrm>
          <a:prstGeom prst="rect">
            <a:avLst/>
          </a:prstGeom>
          <a:noFill/>
        </p:spPr>
        <p:txBody>
          <a:bodyPr wrap="square" rtlCol="0">
            <a:spAutoFit/>
          </a:bodyPr>
          <a:lstStyle/>
          <a:p>
            <a:r>
              <a:rPr lang="en-US" dirty="0" smtClean="0"/>
              <a:t>Then find his acceleration with:</a:t>
            </a:r>
            <a:endParaRPr lang="en-US" dirty="0"/>
          </a:p>
        </p:txBody>
      </p:sp>
    </p:spTree>
    <p:extLst>
      <p:ext uri="{BB962C8B-B14F-4D97-AF65-F5344CB8AC3E}">
        <p14:creationId xmlns:p14="http://schemas.microsoft.com/office/powerpoint/2010/main" val="3873093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4" grpId="0"/>
      <p:bldP spid="11" grpId="0"/>
      <p:bldP spid="1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p:cNvSpPr>
          <p:nvPr/>
        </p:nvSpPr>
        <p:spPr bwMode="auto">
          <a:xfrm>
            <a:off x="558800" y="723106"/>
            <a:ext cx="8399463" cy="72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a:r>
              <a:rPr lang="en-US" altLang="en-US" sz="2200" dirty="0"/>
              <a:t>A train is approaching a town at a constant speed of 12 m/s. The town is 1.0 km distant. After 30 seconds, the conductor applies the breaks. What acceleration is necessary to bring the train to rest exactly at the edge of town?</a:t>
            </a:r>
          </a:p>
        </p:txBody>
      </p:sp>
      <p:sp>
        <p:nvSpPr>
          <p:cNvPr id="72707" name="Rectangle 4"/>
          <p:cNvSpPr>
            <a:spLocks/>
          </p:cNvSpPr>
          <p:nvPr/>
        </p:nvSpPr>
        <p:spPr bwMode="auto">
          <a:xfrm>
            <a:off x="558800" y="138113"/>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nchor="ct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 Problems</a:t>
            </a:r>
          </a:p>
        </p:txBody>
      </p:sp>
      <p:sp>
        <p:nvSpPr>
          <p:cNvPr id="72708"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2-35</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870" y="4804525"/>
            <a:ext cx="1827886" cy="734263"/>
          </a:xfrm>
          <a:prstGeom prst="rect">
            <a:avLst/>
          </a:prstGeom>
        </p:spPr>
      </p:pic>
      <p:cxnSp>
        <p:nvCxnSpPr>
          <p:cNvPr id="4" name="Straight Connector 3"/>
          <p:cNvCxnSpPr/>
          <p:nvPr/>
        </p:nvCxnSpPr>
        <p:spPr>
          <a:xfrm flipH="1">
            <a:off x="1488814" y="6176418"/>
            <a:ext cx="5737225" cy="0"/>
          </a:xfrm>
          <a:prstGeom prst="line">
            <a:avLst/>
          </a:prstGeom>
          <a:ln w="254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4267200"/>
            <a:ext cx="1749247" cy="142555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169690" y="5580111"/>
                <a:ext cx="103874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1.0</m:t>
                      </m:r>
                      <m:r>
                        <m:rPr>
                          <m:nor/>
                        </m:rPr>
                        <a:rPr lang="en-US" sz="2800" b="0" i="0" smtClean="0">
                          <a:latin typeface="Cambria Math" panose="02040503050406030204" pitchFamily="18" charset="0"/>
                        </a:rPr>
                        <m:t>km</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169690" y="5580111"/>
                <a:ext cx="1038746" cy="430887"/>
              </a:xfrm>
              <a:prstGeom prst="rect">
                <a:avLst/>
              </a:prstGeom>
              <a:blipFill rotWithShape="0">
                <a:blip r:embed="rId6"/>
                <a:stretch>
                  <a:fillRect/>
                </a:stretch>
              </a:blipFill>
            </p:spPr>
            <p:txBody>
              <a:bodyPr/>
              <a:lstStyle/>
              <a:p>
                <a:r>
                  <a:rPr lang="en-US">
                    <a:noFill/>
                  </a:rPr>
                  <a:t> </a:t>
                </a:r>
              </a:p>
            </p:txBody>
          </p:sp>
        </mc:Fallback>
      </mc:AlternateContent>
      <p:sp>
        <p:nvSpPr>
          <p:cNvPr id="10" name="Left Arrow 9"/>
          <p:cNvSpPr/>
          <p:nvPr/>
        </p:nvSpPr>
        <p:spPr>
          <a:xfrm>
            <a:off x="5034850" y="5032777"/>
            <a:ext cx="2209800" cy="304800"/>
          </a:xfrm>
          <a:prstGeom prst="leftArrow">
            <a:avLst>
              <a:gd name="adj1" fmla="val 21428"/>
              <a:gd name="adj2" fmla="val 98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5705079" y="5245624"/>
                <a:ext cx="869341" cy="7349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12</m:t>
                      </m:r>
                      <m:f>
                        <m:fPr>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m</m:t>
                          </m:r>
                        </m:num>
                        <m:den>
                          <m:r>
                            <m:rPr>
                              <m:nor/>
                            </m:rPr>
                            <a:rPr lang="en-US" sz="2800" b="0" i="0" smtClean="0">
                              <a:latin typeface="Cambria Math" panose="02040503050406030204" pitchFamily="18" charset="0"/>
                            </a:rPr>
                            <m:t>s</m:t>
                          </m:r>
                        </m:den>
                      </m:f>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705079" y="5245624"/>
                <a:ext cx="869341" cy="73494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103545" y="1945551"/>
                <a:ext cx="153086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𝑑</m:t>
                      </m:r>
                      <m:r>
                        <m:rPr>
                          <m:nor/>
                        </m:rPr>
                        <a:rPr lang="en-US" sz="2800" b="0" i="0" smtClean="0">
                          <a:latin typeface="Cambria Math" panose="02040503050406030204" pitchFamily="18" charset="0"/>
                          <a:ea typeface="Cambria Math" panose="02040503050406030204" pitchFamily="18" charset="0"/>
                        </a:rPr>
                        <m:t>= 360</m:t>
                      </m:r>
                      <m:r>
                        <m:rPr>
                          <m:nor/>
                        </m:rPr>
                        <a:rPr lang="en-US" sz="2800" b="0" i="0" smtClean="0">
                          <a:latin typeface="Cambria Math" panose="02040503050406030204" pitchFamily="18" charset="0"/>
                          <a:ea typeface="Cambria Math" panose="02040503050406030204" pitchFamily="18" charset="0"/>
                        </a:rPr>
                        <m:t>m</m:t>
                      </m:r>
                    </m:oMath>
                  </m:oMathPara>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7103545" y="1945551"/>
                <a:ext cx="1530868" cy="43088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88836" y="2341175"/>
                <a:ext cx="8345577" cy="11957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600" i="1" smtClean="0">
                              <a:latin typeface="Cambria Math" panose="02040503050406030204" pitchFamily="18" charset="0"/>
                            </a:rPr>
                          </m:ctrlPr>
                        </m:sSupPr>
                        <m:e>
                          <m:d>
                            <m:dPr>
                              <m:ctrlPr>
                                <a:rPr lang="en-US" sz="3600" i="1" smtClean="0">
                                  <a:latin typeface="Cambria Math" panose="02040503050406030204" pitchFamily="18" charset="0"/>
                                </a:rPr>
                              </m:ctrlPr>
                            </m:dPr>
                            <m:e>
                              <m:r>
                                <a:rPr lang="en-US" sz="3600" b="0" i="1" smtClean="0">
                                  <a:latin typeface="Cambria Math" panose="02040503050406030204" pitchFamily="18" charset="0"/>
                                </a:rPr>
                                <m:t>0</m:t>
                              </m:r>
                              <m:box>
                                <m:boxPr>
                                  <m:ctrlPr>
                                    <a:rPr lang="en-US" sz="3600" b="0" i="1" smtClean="0">
                                      <a:latin typeface="Cambria Math" panose="02040503050406030204" pitchFamily="18" charset="0"/>
                                    </a:rPr>
                                  </m:ctrlPr>
                                </m:boxPr>
                                <m:e>
                                  <m:argPr>
                                    <m:argSz m:val="-1"/>
                                  </m:argPr>
                                  <m:f>
                                    <m:fPr>
                                      <m:ctrlPr>
                                        <a:rPr lang="en-US" sz="3600" b="0" i="1" smtClean="0">
                                          <a:latin typeface="Cambria Math" panose="02040503050406030204" pitchFamily="18" charset="0"/>
                                        </a:rPr>
                                      </m:ctrlPr>
                                    </m:fPr>
                                    <m:num>
                                      <m:r>
                                        <m:rPr>
                                          <m:nor/>
                                        </m:rPr>
                                        <a:rPr lang="en-US" sz="3600" b="0" i="0" smtClean="0">
                                          <a:latin typeface="Cambria Math" panose="02040503050406030204" pitchFamily="18" charset="0"/>
                                        </a:rPr>
                                        <m:t>m</m:t>
                                      </m:r>
                                    </m:num>
                                    <m:den>
                                      <m:r>
                                        <m:rPr>
                                          <m:nor/>
                                        </m:rPr>
                                        <a:rPr lang="en-US" sz="3600" b="0" i="0" smtClean="0">
                                          <a:latin typeface="Cambria Math" panose="02040503050406030204" pitchFamily="18" charset="0"/>
                                        </a:rPr>
                                        <m:t>s</m:t>
                                      </m:r>
                                    </m:den>
                                  </m:f>
                                </m:e>
                              </m:box>
                            </m:e>
                          </m:d>
                        </m:e>
                        <m:sup>
                          <m:r>
                            <a:rPr lang="en-US" sz="3600" i="1" smtClean="0">
                              <a:latin typeface="Cambria Math" panose="02040503050406030204" pitchFamily="18" charset="0"/>
                            </a:rPr>
                            <m:t>2</m:t>
                          </m:r>
                        </m:sup>
                      </m:sSup>
                      <m:r>
                        <a:rPr lang="en-US" sz="3600" b="0" i="1" smtClean="0">
                          <a:latin typeface="Cambria Math" panose="02040503050406030204" pitchFamily="18" charset="0"/>
                        </a:rPr>
                        <m:t>=</m:t>
                      </m:r>
                      <m:sSup>
                        <m:sSupPr>
                          <m:ctrlPr>
                            <a:rPr lang="en-US" sz="3600" i="1" smtClean="0">
                              <a:latin typeface="Cambria Math" panose="02040503050406030204" pitchFamily="18" charset="0"/>
                            </a:rPr>
                          </m:ctrlPr>
                        </m:sSupPr>
                        <m:e>
                          <m:d>
                            <m:dPr>
                              <m:ctrlPr>
                                <a:rPr lang="en-US" sz="3600" i="1" smtClean="0">
                                  <a:latin typeface="Cambria Math" panose="02040503050406030204" pitchFamily="18" charset="0"/>
                                </a:rPr>
                              </m:ctrlPr>
                            </m:dPr>
                            <m:e>
                              <m:r>
                                <a:rPr lang="en-US" sz="3600" b="0" i="1" smtClean="0">
                                  <a:latin typeface="Cambria Math" panose="02040503050406030204" pitchFamily="18" charset="0"/>
                                </a:rPr>
                                <m:t>12</m:t>
                              </m:r>
                              <m:f>
                                <m:fPr>
                                  <m:ctrlPr>
                                    <a:rPr lang="en-US" sz="3600" b="0" i="1" smtClean="0">
                                      <a:latin typeface="Cambria Math" panose="02040503050406030204" pitchFamily="18" charset="0"/>
                                    </a:rPr>
                                  </m:ctrlPr>
                                </m:fPr>
                                <m:num>
                                  <m:r>
                                    <m:rPr>
                                      <m:nor/>
                                    </m:rPr>
                                    <a:rPr lang="en-US" sz="3600" b="0" i="0" smtClean="0">
                                      <a:latin typeface="Cambria Math" panose="02040503050406030204" pitchFamily="18" charset="0"/>
                                    </a:rPr>
                                    <m:t>m</m:t>
                                  </m:r>
                                </m:num>
                                <m:den>
                                  <m:r>
                                    <m:rPr>
                                      <m:nor/>
                                    </m:rPr>
                                    <a:rPr lang="en-US" sz="3600" b="0" i="0" smtClean="0">
                                      <a:latin typeface="Cambria Math" panose="02040503050406030204" pitchFamily="18" charset="0"/>
                                    </a:rPr>
                                    <m:t>s</m:t>
                                  </m:r>
                                </m:den>
                              </m:f>
                            </m:e>
                          </m:d>
                        </m:e>
                        <m:sup>
                          <m:r>
                            <a:rPr lang="en-US" sz="3600" b="0" i="1" smtClean="0">
                              <a:latin typeface="Cambria Math" panose="02040503050406030204" pitchFamily="18" charset="0"/>
                            </a:rPr>
                            <m:t>2</m:t>
                          </m:r>
                        </m:sup>
                      </m:sSup>
                      <m:r>
                        <a:rPr lang="en-US" sz="3600" b="0" i="1" smtClean="0">
                          <a:latin typeface="Cambria Math"/>
                        </a:rPr>
                        <m:t>+</m:t>
                      </m:r>
                      <m:r>
                        <a:rPr lang="en-US" sz="3600" b="0" i="1" smtClean="0">
                          <a:latin typeface="Cambria Math" panose="02040503050406030204" pitchFamily="18" charset="0"/>
                        </a:rPr>
                        <m:t>2</m:t>
                      </m:r>
                      <m:r>
                        <a:rPr lang="en-US" sz="3600" b="0" i="1" smtClean="0">
                          <a:latin typeface="Cambria Math" panose="02040503050406030204" pitchFamily="18" charset="0"/>
                        </a:rPr>
                        <m:t>𝑎</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1000</m:t>
                          </m:r>
                          <m:r>
                            <m:rPr>
                              <m:nor/>
                            </m:rPr>
                            <a:rPr lang="en-US" sz="3600" b="0" i="0" smtClean="0">
                              <a:latin typeface="Cambria Math" panose="02040503050406030204" pitchFamily="18" charset="0"/>
                            </a:rPr>
                            <m:t>m</m:t>
                          </m:r>
                          <m:r>
                            <a:rPr lang="en-US" sz="3600" b="0" i="1" smtClean="0">
                              <a:latin typeface="Cambria Math" panose="02040503050406030204" pitchFamily="18" charset="0"/>
                            </a:rPr>
                            <m:t>−360</m:t>
                          </m:r>
                          <m:r>
                            <m:rPr>
                              <m:nor/>
                            </m:rPr>
                            <a:rPr lang="en-US" sz="3600" b="0" i="0" smtClean="0">
                              <a:latin typeface="Cambria Math" panose="02040503050406030204" pitchFamily="18" charset="0"/>
                            </a:rPr>
                            <m:t>m</m:t>
                          </m:r>
                        </m:e>
                      </m:d>
                    </m:oMath>
                  </m:oMathPara>
                </a14:m>
                <a:endParaRPr lang="en-US" sz="3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88836" y="2341175"/>
                <a:ext cx="8345577" cy="119571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476129" y="3536887"/>
                <a:ext cx="1970989" cy="584775"/>
              </a:xfrm>
              <a:prstGeom prst="rect">
                <a:avLst/>
              </a:prstGeom>
              <a:noFill/>
            </p:spPr>
            <p:txBody>
              <a:bodyPr wrap="none" rtlCol="0">
                <a:spAutoFit/>
              </a:bodyPr>
              <a:lstStyle/>
              <a:p>
                <a:r>
                  <a:rPr lang="en-US" sz="3200" dirty="0" smtClean="0"/>
                  <a:t>Solve for </a:t>
                </a:r>
                <a14:m>
                  <m:oMath xmlns:m="http://schemas.openxmlformats.org/officeDocument/2006/math">
                    <m:r>
                      <a:rPr lang="en-US" sz="3200" b="0" i="1" smtClean="0">
                        <a:latin typeface="Cambria Math" panose="02040503050406030204" pitchFamily="18" charset="0"/>
                      </a:rPr>
                      <m:t>𝑎</m:t>
                    </m:r>
                  </m:oMath>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476129" y="3536887"/>
                <a:ext cx="1970989" cy="584775"/>
              </a:xfrm>
              <a:prstGeom prst="rect">
                <a:avLst/>
              </a:prstGeom>
              <a:blipFill rotWithShape="0">
                <a:blip r:embed="rId10"/>
                <a:stretch>
                  <a:fillRect l="-7716" t="-12500" b="-34375"/>
                </a:stretch>
              </a:blipFill>
            </p:spPr>
            <p:txBody>
              <a:bodyPr/>
              <a:lstStyle/>
              <a:p>
                <a:r>
                  <a:rPr lang="en-US">
                    <a:noFill/>
                  </a:rPr>
                  <a:t> </a:t>
                </a:r>
              </a:p>
            </p:txBody>
          </p:sp>
        </mc:Fallback>
      </mc:AlternateContent>
    </p:spTree>
    <p:extLst>
      <p:ext uri="{BB962C8B-B14F-4D97-AF65-F5344CB8AC3E}">
        <p14:creationId xmlns:p14="http://schemas.microsoft.com/office/powerpoint/2010/main" val="3146292103"/>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p:cNvSpPr>
          <p:nvPr/>
        </p:nvSpPr>
        <p:spPr bwMode="auto">
          <a:xfrm>
            <a:off x="558800" y="136525"/>
            <a:ext cx="57832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Additional Questions</a:t>
            </a:r>
          </a:p>
        </p:txBody>
      </p:sp>
      <p:sp>
        <p:nvSpPr>
          <p:cNvPr id="97283" name="Rectangle 3"/>
          <p:cNvSpPr>
            <a:spLocks/>
          </p:cNvSpPr>
          <p:nvPr/>
        </p:nvSpPr>
        <p:spPr bwMode="auto">
          <a:xfrm>
            <a:off x="558800" y="733425"/>
            <a:ext cx="849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A particle moves with the position-versus-time graph shown. Which graph best illustrates the velocity of the particle as a function of time?</a:t>
            </a:r>
          </a:p>
        </p:txBody>
      </p:sp>
      <p:grpSp>
        <p:nvGrpSpPr>
          <p:cNvPr id="97284" name="Group 11"/>
          <p:cNvGrpSpPr>
            <a:grpSpLocks/>
          </p:cNvGrpSpPr>
          <p:nvPr/>
        </p:nvGrpSpPr>
        <p:grpSpPr bwMode="auto">
          <a:xfrm>
            <a:off x="482600" y="2024063"/>
            <a:ext cx="7642225" cy="3978275"/>
            <a:chOff x="304" y="1114"/>
            <a:chExt cx="4814" cy="2506"/>
          </a:xfrm>
        </p:grpSpPr>
        <p:pic>
          <p:nvPicPr>
            <p:cNvPr id="9728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 y="1114"/>
              <a:ext cx="4766" cy="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288" name="Rectangle 6"/>
            <p:cNvSpPr>
              <a:spLocks/>
            </p:cNvSpPr>
            <p:nvPr/>
          </p:nvSpPr>
          <p:spPr bwMode="auto">
            <a:xfrm>
              <a:off x="304" y="3347"/>
              <a:ext cx="283" cy="273"/>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300">
                  <a:solidFill>
                    <a:srgbClr val="000000"/>
                  </a:solidFill>
                  <a:latin typeface="Times New Roman" panose="02020603050405020304" pitchFamily="18" charset="0"/>
                  <a:ea typeface="ヒラギノ角ゴ Pro W3" pitchFamily="48" charset="-128"/>
                </a:rPr>
                <a:t>A.</a:t>
              </a:r>
            </a:p>
          </p:txBody>
        </p:sp>
        <p:sp>
          <p:nvSpPr>
            <p:cNvPr id="97289" name="Rectangle 7"/>
            <p:cNvSpPr>
              <a:spLocks/>
            </p:cNvSpPr>
            <p:nvPr/>
          </p:nvSpPr>
          <p:spPr bwMode="auto">
            <a:xfrm>
              <a:off x="1551" y="3347"/>
              <a:ext cx="273" cy="273"/>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300">
                  <a:solidFill>
                    <a:srgbClr val="000000"/>
                  </a:solidFill>
                  <a:latin typeface="Times New Roman" panose="02020603050405020304" pitchFamily="18" charset="0"/>
                  <a:ea typeface="ヒラギノ角ゴ Pro W3" pitchFamily="48" charset="-128"/>
                </a:rPr>
                <a:t>B.</a:t>
              </a:r>
            </a:p>
          </p:txBody>
        </p:sp>
        <p:sp>
          <p:nvSpPr>
            <p:cNvPr id="97290" name="Rectangle 8"/>
            <p:cNvSpPr>
              <a:spLocks/>
            </p:cNvSpPr>
            <p:nvPr/>
          </p:nvSpPr>
          <p:spPr bwMode="auto">
            <a:xfrm>
              <a:off x="2810" y="3347"/>
              <a:ext cx="273" cy="273"/>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300">
                  <a:solidFill>
                    <a:srgbClr val="000000"/>
                  </a:solidFill>
                  <a:latin typeface="Times New Roman" panose="02020603050405020304" pitchFamily="18" charset="0"/>
                  <a:ea typeface="ヒラギノ角ゴ Pro W3" pitchFamily="48" charset="-128"/>
                </a:rPr>
                <a:t>C.</a:t>
              </a:r>
            </a:p>
          </p:txBody>
        </p:sp>
        <p:sp>
          <p:nvSpPr>
            <p:cNvPr id="97291" name="Rectangle 9"/>
            <p:cNvSpPr>
              <a:spLocks/>
            </p:cNvSpPr>
            <p:nvPr/>
          </p:nvSpPr>
          <p:spPr bwMode="auto">
            <a:xfrm>
              <a:off x="4047" y="3347"/>
              <a:ext cx="283" cy="273"/>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300">
                  <a:solidFill>
                    <a:srgbClr val="000000"/>
                  </a:solidFill>
                  <a:latin typeface="Times New Roman" panose="02020603050405020304" pitchFamily="18" charset="0"/>
                  <a:ea typeface="ヒラギノ角ゴ Pro W3" pitchFamily="48" charset="-128"/>
                </a:rPr>
                <a:t>D.</a:t>
              </a:r>
            </a:p>
          </p:txBody>
        </p:sp>
      </p:grpSp>
      <p:sp>
        <p:nvSpPr>
          <p:cNvPr id="97285" name="Rectangle 10"/>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2-47</a:t>
            </a:r>
          </a:p>
        </p:txBody>
      </p:sp>
      <p:pic>
        <p:nvPicPr>
          <p:cNvPr id="97286"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02674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p:cNvSpPr>
          <p:nvPr/>
        </p:nvSpPr>
        <p:spPr bwMode="auto">
          <a:xfrm>
            <a:off x="558800" y="733425"/>
            <a:ext cx="849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A particle moves with the position-versus-time graph shown. Which graph best illustrates the velocity of the particle as a function of time?</a:t>
            </a:r>
          </a:p>
        </p:txBody>
      </p:sp>
      <p:sp>
        <p:nvSpPr>
          <p:cNvPr id="99331" name="Rectangle 6"/>
          <p:cNvSpPr>
            <a:spLocks/>
          </p:cNvSpPr>
          <p:nvPr/>
        </p:nvSpPr>
        <p:spPr bwMode="auto">
          <a:xfrm>
            <a:off x="558800" y="138113"/>
            <a:ext cx="24574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grpSp>
        <p:nvGrpSpPr>
          <p:cNvPr id="99332" name="Group 14"/>
          <p:cNvGrpSpPr>
            <a:grpSpLocks/>
          </p:cNvGrpSpPr>
          <p:nvPr/>
        </p:nvGrpSpPr>
        <p:grpSpPr bwMode="auto">
          <a:xfrm>
            <a:off x="482600" y="2024063"/>
            <a:ext cx="7642225" cy="3978275"/>
            <a:chOff x="304" y="1114"/>
            <a:chExt cx="4814" cy="2506"/>
          </a:xfrm>
        </p:grpSpPr>
        <p:pic>
          <p:nvPicPr>
            <p:cNvPr id="993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 y="1114"/>
              <a:ext cx="4766" cy="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9335" name="Rectangle 8"/>
            <p:cNvSpPr>
              <a:spLocks/>
            </p:cNvSpPr>
            <p:nvPr/>
          </p:nvSpPr>
          <p:spPr bwMode="auto">
            <a:xfrm>
              <a:off x="304" y="3347"/>
              <a:ext cx="283" cy="273"/>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300" b="1">
                  <a:solidFill>
                    <a:srgbClr val="662A6D"/>
                  </a:solidFill>
                  <a:latin typeface="Times New Roman" panose="02020603050405020304" pitchFamily="18" charset="0"/>
                  <a:ea typeface="ヒラギノ角ゴ Pro W3" pitchFamily="48" charset="-128"/>
                </a:rPr>
                <a:t>A.</a:t>
              </a:r>
              <a:endParaRPr lang="en-US" altLang="en-US" sz="2300">
                <a:solidFill>
                  <a:srgbClr val="000000"/>
                </a:solidFill>
                <a:latin typeface="Times New Roman" panose="02020603050405020304" pitchFamily="18" charset="0"/>
                <a:ea typeface="ヒラギノ角ゴ Pro W3" pitchFamily="48" charset="-128"/>
              </a:endParaRPr>
            </a:p>
          </p:txBody>
        </p:sp>
        <p:sp>
          <p:nvSpPr>
            <p:cNvPr id="99336" name="Rectangle 9"/>
            <p:cNvSpPr>
              <a:spLocks/>
            </p:cNvSpPr>
            <p:nvPr/>
          </p:nvSpPr>
          <p:spPr bwMode="auto">
            <a:xfrm>
              <a:off x="1551" y="3347"/>
              <a:ext cx="273" cy="273"/>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300">
                  <a:solidFill>
                    <a:srgbClr val="000000"/>
                  </a:solidFill>
                  <a:latin typeface="Times New Roman" panose="02020603050405020304" pitchFamily="18" charset="0"/>
                  <a:ea typeface="ヒラギノ角ゴ Pro W3" pitchFamily="48" charset="-128"/>
                </a:rPr>
                <a:t>B.</a:t>
              </a:r>
            </a:p>
          </p:txBody>
        </p:sp>
        <p:sp>
          <p:nvSpPr>
            <p:cNvPr id="99337" name="Rectangle 10"/>
            <p:cNvSpPr>
              <a:spLocks/>
            </p:cNvSpPr>
            <p:nvPr/>
          </p:nvSpPr>
          <p:spPr bwMode="auto">
            <a:xfrm>
              <a:off x="2810" y="3347"/>
              <a:ext cx="273" cy="273"/>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300">
                  <a:solidFill>
                    <a:srgbClr val="000000"/>
                  </a:solidFill>
                  <a:latin typeface="Times New Roman" panose="02020603050405020304" pitchFamily="18" charset="0"/>
                  <a:ea typeface="ヒラギノ角ゴ Pro W3" pitchFamily="48" charset="-128"/>
                </a:rPr>
                <a:t>C.</a:t>
              </a:r>
            </a:p>
          </p:txBody>
        </p:sp>
        <p:sp>
          <p:nvSpPr>
            <p:cNvPr id="99338" name="Rectangle 11"/>
            <p:cNvSpPr>
              <a:spLocks/>
            </p:cNvSpPr>
            <p:nvPr/>
          </p:nvSpPr>
          <p:spPr bwMode="auto">
            <a:xfrm>
              <a:off x="4047" y="3347"/>
              <a:ext cx="283" cy="273"/>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300">
                  <a:solidFill>
                    <a:srgbClr val="000000"/>
                  </a:solidFill>
                  <a:latin typeface="Times New Roman" panose="02020603050405020304" pitchFamily="18" charset="0"/>
                  <a:ea typeface="ヒラギノ角ゴ Pro W3" pitchFamily="48" charset="-128"/>
                </a:rPr>
                <a:t>D.</a:t>
              </a:r>
            </a:p>
          </p:txBody>
        </p:sp>
        <p:sp>
          <p:nvSpPr>
            <p:cNvPr id="99339" name="AutoShape 12"/>
            <p:cNvSpPr>
              <a:spLocks noChangeArrowheads="1"/>
            </p:cNvSpPr>
            <p:nvPr/>
          </p:nvSpPr>
          <p:spPr bwMode="auto">
            <a:xfrm>
              <a:off x="304" y="2259"/>
              <a:ext cx="1115" cy="1125"/>
            </a:xfrm>
            <a:prstGeom prst="roundRect">
              <a:avLst>
                <a:gd name="adj" fmla="val 16667"/>
              </a:avLst>
            </a:prstGeom>
            <a:noFill/>
            <a:ln w="25400">
              <a:solidFill>
                <a:srgbClr val="73307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p>
          </p:txBody>
        </p:sp>
      </p:grpSp>
      <p:sp>
        <p:nvSpPr>
          <p:cNvPr id="99333" name="Rectangle 13"/>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2-48</a:t>
            </a:r>
          </a:p>
        </p:txBody>
      </p:sp>
      <p:cxnSp>
        <p:nvCxnSpPr>
          <p:cNvPr id="6" name="Straight Connector 5"/>
          <p:cNvCxnSpPr/>
          <p:nvPr/>
        </p:nvCxnSpPr>
        <p:spPr>
          <a:xfrm>
            <a:off x="990600" y="1752600"/>
            <a:ext cx="0" cy="3505200"/>
          </a:xfrm>
          <a:prstGeom prst="line">
            <a:avLst/>
          </a:prstGeom>
          <a:ln>
            <a:prstDash val="sysDot"/>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1295400" y="1752600"/>
            <a:ext cx="0" cy="3505200"/>
          </a:xfrm>
          <a:prstGeom prst="line">
            <a:avLst/>
          </a:prstGeom>
          <a:ln>
            <a:prstDash val="sysDot"/>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951940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25" y="541338"/>
            <a:ext cx="38179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1379" name="Rectangle 3"/>
          <p:cNvSpPr>
            <a:spLocks/>
          </p:cNvSpPr>
          <p:nvPr/>
        </p:nvSpPr>
        <p:spPr bwMode="auto">
          <a:xfrm>
            <a:off x="558800" y="3771900"/>
            <a:ext cx="8301038"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marL="452438" indent="-452438" algn="r" defTabSz="822325">
              <a:defRPr sz="2400">
                <a:solidFill>
                  <a:schemeClr val="tx1"/>
                </a:solidFill>
                <a:latin typeface="Arial" panose="020B0604020202020204" pitchFamily="34" charset="0"/>
                <a:cs typeface="Arial" panose="020B0604020202020204" pitchFamily="34" charset="0"/>
              </a:defRPr>
            </a:lvl1pPr>
            <a:lvl2pPr marL="773113" indent="-206375" algn="r" defTabSz="822325">
              <a:defRPr sz="2400">
                <a:solidFill>
                  <a:schemeClr val="tx1"/>
                </a:solidFill>
                <a:latin typeface="Arial" panose="020B0604020202020204" pitchFamily="34" charset="0"/>
                <a:cs typeface="Arial" panose="020B0604020202020204" pitchFamily="34" charset="0"/>
              </a:defRPr>
            </a:lvl2pPr>
            <a:lvl3pPr marL="1093788" indent="-206375" algn="r" defTabSz="822325">
              <a:defRPr sz="2400">
                <a:solidFill>
                  <a:schemeClr val="tx1"/>
                </a:solidFill>
                <a:latin typeface="Arial" panose="020B0604020202020204" pitchFamily="34" charset="0"/>
                <a:cs typeface="Arial" panose="020B0604020202020204" pitchFamily="34" charset="0"/>
              </a:defRPr>
            </a:lvl3pPr>
            <a:lvl4pPr marL="1439863" indent="-204788" algn="r" defTabSz="822325">
              <a:defRPr sz="2400">
                <a:solidFill>
                  <a:schemeClr val="tx1"/>
                </a:solidFill>
                <a:latin typeface="Arial" panose="020B0604020202020204" pitchFamily="34" charset="0"/>
                <a:cs typeface="Arial" panose="020B0604020202020204" pitchFamily="34" charset="0"/>
              </a:defRPr>
            </a:lvl4pPr>
            <a:lvl5pPr marL="1851025" indent="-204788" algn="r" defTabSz="822325">
              <a:defRPr sz="2400">
                <a:solidFill>
                  <a:schemeClr val="tx1"/>
                </a:solidFill>
                <a:latin typeface="Arial" panose="020B0604020202020204" pitchFamily="34" charset="0"/>
                <a:cs typeface="Arial" panose="020B0604020202020204" pitchFamily="34" charset="0"/>
              </a:defRPr>
            </a:lvl5pPr>
            <a:lvl6pPr marL="23082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7654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2226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6798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buFont typeface="Arial" panose="020B0604020202020204" pitchFamily="34" charset="0"/>
              <a:buAutoNum type="alphaUcPeriod"/>
            </a:pPr>
            <a:r>
              <a:rPr lang="en-US" altLang="en-US" sz="2200" dirty="0"/>
              <a:t>P and Q have the same velocity at 2 s.</a:t>
            </a:r>
          </a:p>
          <a:p>
            <a:pPr algn="l" eaLnBrk="1" hangingPunct="1">
              <a:buFont typeface="Arial" panose="020B0604020202020204" pitchFamily="34" charset="0"/>
              <a:buAutoNum type="alphaUcPeriod"/>
            </a:pPr>
            <a:r>
              <a:rPr lang="en-US" altLang="en-US" sz="2200" dirty="0"/>
              <a:t>P and Q have the same velocity at 1 s and 3 s.</a:t>
            </a:r>
          </a:p>
          <a:p>
            <a:pPr algn="l" eaLnBrk="1" hangingPunct="1">
              <a:buFont typeface="Arial" panose="020B0604020202020204" pitchFamily="34" charset="0"/>
              <a:buAutoNum type="alphaUcPeriod"/>
            </a:pPr>
            <a:r>
              <a:rPr lang="en-US" altLang="en-US" sz="2200" dirty="0"/>
              <a:t>P and Q have the same velocity at 1 s, 2 s, and 3 s.</a:t>
            </a:r>
          </a:p>
          <a:p>
            <a:pPr algn="l" eaLnBrk="1" hangingPunct="1">
              <a:buFont typeface="Arial" panose="020B0604020202020204" pitchFamily="34" charset="0"/>
              <a:buAutoNum type="alphaUcPeriod"/>
            </a:pPr>
            <a:r>
              <a:rPr lang="en-US" altLang="en-US" sz="2200" dirty="0"/>
              <a:t>P and Q never have the same velocity.</a:t>
            </a:r>
          </a:p>
        </p:txBody>
      </p:sp>
      <p:sp>
        <p:nvSpPr>
          <p:cNvPr id="101380" name="Rectangle 5"/>
          <p:cNvSpPr>
            <a:spLocks/>
          </p:cNvSpPr>
          <p:nvPr/>
        </p:nvSpPr>
        <p:spPr bwMode="auto">
          <a:xfrm>
            <a:off x="558800" y="733425"/>
            <a:ext cx="41370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Masses P and Q move with the position graphs shown. Do P and Q ever have the same velocity? If so, at what time or times?</a:t>
            </a:r>
          </a:p>
        </p:txBody>
      </p:sp>
      <p:sp>
        <p:nvSpPr>
          <p:cNvPr id="101381" name="Rectangle 6"/>
          <p:cNvSpPr>
            <a:spLocks/>
          </p:cNvSpPr>
          <p:nvPr/>
        </p:nvSpPr>
        <p:spPr bwMode="auto">
          <a:xfrm>
            <a:off x="558800" y="136525"/>
            <a:ext cx="57832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Additional Questions</a:t>
            </a:r>
          </a:p>
        </p:txBody>
      </p:sp>
      <p:sp>
        <p:nvSpPr>
          <p:cNvPr id="101382"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2-49</a:t>
            </a:r>
          </a:p>
        </p:txBody>
      </p:sp>
      <p:pic>
        <p:nvPicPr>
          <p:cNvPr id="101383"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22337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25" y="541338"/>
            <a:ext cx="38179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427" name="Rectangle 5"/>
          <p:cNvSpPr>
            <a:spLocks/>
          </p:cNvSpPr>
          <p:nvPr/>
        </p:nvSpPr>
        <p:spPr bwMode="auto">
          <a:xfrm>
            <a:off x="558800" y="733425"/>
            <a:ext cx="41370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dirty="0"/>
              <a:t>Masses P and Q move with the position graphs shown. Do P and Q ever have the same velocity? If so, at what time or times?</a:t>
            </a:r>
          </a:p>
        </p:txBody>
      </p:sp>
      <p:sp>
        <p:nvSpPr>
          <p:cNvPr id="103428" name="Rectangle 6"/>
          <p:cNvSpPr>
            <a:spLocks/>
          </p:cNvSpPr>
          <p:nvPr/>
        </p:nvSpPr>
        <p:spPr bwMode="auto">
          <a:xfrm>
            <a:off x="558800" y="138113"/>
            <a:ext cx="24574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sp>
        <p:nvSpPr>
          <p:cNvPr id="103429" name="Rectangle 7"/>
          <p:cNvSpPr>
            <a:spLocks/>
          </p:cNvSpPr>
          <p:nvPr/>
        </p:nvSpPr>
        <p:spPr bwMode="auto">
          <a:xfrm>
            <a:off x="558800" y="3771900"/>
            <a:ext cx="8301038"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marL="452438" indent="-452438" algn="r" defTabSz="822325">
              <a:defRPr sz="2400">
                <a:solidFill>
                  <a:schemeClr val="tx1"/>
                </a:solidFill>
                <a:latin typeface="Arial" panose="020B0604020202020204" pitchFamily="34" charset="0"/>
                <a:cs typeface="Arial" panose="020B0604020202020204" pitchFamily="34" charset="0"/>
              </a:defRPr>
            </a:lvl1pPr>
            <a:lvl2pPr marL="773113" indent="-206375" algn="r" defTabSz="822325">
              <a:defRPr sz="2400">
                <a:solidFill>
                  <a:schemeClr val="tx1"/>
                </a:solidFill>
                <a:latin typeface="Arial" panose="020B0604020202020204" pitchFamily="34" charset="0"/>
                <a:cs typeface="Arial" panose="020B0604020202020204" pitchFamily="34" charset="0"/>
              </a:defRPr>
            </a:lvl2pPr>
            <a:lvl3pPr marL="1093788" indent="-206375" algn="r" defTabSz="822325">
              <a:defRPr sz="2400">
                <a:solidFill>
                  <a:schemeClr val="tx1"/>
                </a:solidFill>
                <a:latin typeface="Arial" panose="020B0604020202020204" pitchFamily="34" charset="0"/>
                <a:cs typeface="Arial" panose="020B0604020202020204" pitchFamily="34" charset="0"/>
              </a:defRPr>
            </a:lvl3pPr>
            <a:lvl4pPr marL="1439863" indent="-204788" algn="r" defTabSz="822325">
              <a:defRPr sz="2400">
                <a:solidFill>
                  <a:schemeClr val="tx1"/>
                </a:solidFill>
                <a:latin typeface="Arial" panose="020B0604020202020204" pitchFamily="34" charset="0"/>
                <a:cs typeface="Arial" panose="020B0604020202020204" pitchFamily="34" charset="0"/>
              </a:defRPr>
            </a:lvl4pPr>
            <a:lvl5pPr marL="1851025" indent="-204788" algn="r" defTabSz="822325">
              <a:defRPr sz="2400">
                <a:solidFill>
                  <a:schemeClr val="tx1"/>
                </a:solidFill>
                <a:latin typeface="Arial" panose="020B0604020202020204" pitchFamily="34" charset="0"/>
                <a:cs typeface="Arial" panose="020B0604020202020204" pitchFamily="34" charset="0"/>
              </a:defRPr>
            </a:lvl5pPr>
            <a:lvl6pPr marL="23082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7654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2226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6798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buFont typeface="Arial" panose="020B0604020202020204" pitchFamily="34" charset="0"/>
              <a:buAutoNum type="alphaUcPeriod"/>
            </a:pPr>
            <a:r>
              <a:rPr lang="en-US" altLang="en-US" sz="2200" b="1" dirty="0">
                <a:solidFill>
                  <a:srgbClr val="662A6D"/>
                </a:solidFill>
              </a:rPr>
              <a:t>P and Q have the same velocity at 2 s.</a:t>
            </a:r>
            <a:endParaRPr lang="en-US" altLang="en-US" sz="2200" dirty="0"/>
          </a:p>
          <a:p>
            <a:pPr algn="l" eaLnBrk="1" hangingPunct="1">
              <a:buFont typeface="Arial" panose="020B0604020202020204" pitchFamily="34" charset="0"/>
              <a:buAutoNum type="alphaUcPeriod"/>
            </a:pPr>
            <a:r>
              <a:rPr lang="en-US" altLang="en-US" sz="2200" dirty="0"/>
              <a:t>P and Q have the same velocity at 1 s and 3 s.</a:t>
            </a:r>
          </a:p>
          <a:p>
            <a:pPr algn="l" eaLnBrk="1" hangingPunct="1">
              <a:buFont typeface="Arial" panose="020B0604020202020204" pitchFamily="34" charset="0"/>
              <a:buAutoNum type="alphaUcPeriod"/>
            </a:pPr>
            <a:r>
              <a:rPr lang="en-US" altLang="en-US" sz="2200" dirty="0"/>
              <a:t>P and Q have the same velocity at 1 s, 2 s, and 3 s.</a:t>
            </a:r>
          </a:p>
          <a:p>
            <a:pPr algn="l" eaLnBrk="1" hangingPunct="1">
              <a:buFont typeface="Arial" panose="020B0604020202020204" pitchFamily="34" charset="0"/>
              <a:buAutoNum type="alphaUcPeriod"/>
            </a:pPr>
            <a:r>
              <a:rPr lang="en-US" altLang="en-US" sz="2200" dirty="0"/>
              <a:t>P and Q never have the same velocity.</a:t>
            </a:r>
          </a:p>
        </p:txBody>
      </p:sp>
      <p:sp>
        <p:nvSpPr>
          <p:cNvPr id="103430" name="Rectangle 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2-50</a:t>
            </a:r>
          </a:p>
        </p:txBody>
      </p:sp>
    </p:spTree>
    <p:extLst>
      <p:ext uri="{BB962C8B-B14F-4D97-AF65-F5344CB8AC3E}">
        <p14:creationId xmlns:p14="http://schemas.microsoft.com/office/powerpoint/2010/main" val="953312054"/>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Autofit/>
          </a:bodyPr>
          <a:lstStyle/>
          <a:p>
            <a:pPr algn="l"/>
            <a:r>
              <a:rPr lang="en-US" altLang="en-US" sz="2800" dirty="0"/>
              <a:t>Masses P and Q move with the position graphs shown. Do P and Q ever have </a:t>
            </a:r>
            <a:r>
              <a:rPr lang="en-US" altLang="en-US" sz="2800" dirty="0" smtClean="0"/>
              <a:t>the same position? </a:t>
            </a:r>
            <a:r>
              <a:rPr lang="en-US" altLang="en-US" sz="2800" dirty="0"/>
              <a:t>If so, at what time or times?</a:t>
            </a:r>
          </a:p>
        </p:txBody>
      </p:sp>
      <p:sp>
        <p:nvSpPr>
          <p:cNvPr id="3" name="TPAnswers"/>
          <p:cNvSpPr>
            <a:spLocks noGrp="1"/>
          </p:cNvSpPr>
          <p:nvPr>
            <p:ph type="body" idx="1"/>
            <p:custDataLst>
              <p:tags r:id="rId3"/>
            </p:custDataLst>
          </p:nvPr>
        </p:nvSpPr>
        <p:spPr>
          <a:xfrm>
            <a:off x="381000" y="1928018"/>
            <a:ext cx="4343400" cy="4525963"/>
          </a:xfrm>
        </p:spPr>
        <p:txBody>
          <a:bodyPr>
            <a:normAutofit/>
          </a:bodyPr>
          <a:lstStyle/>
          <a:p>
            <a:pPr>
              <a:buFont typeface="Arial" panose="020B0604020202020204" pitchFamily="34" charset="0"/>
              <a:buAutoNum type="alphaUcPeriod"/>
            </a:pPr>
            <a:r>
              <a:rPr lang="en-US" altLang="en-US" sz="2400" dirty="0" smtClean="0"/>
              <a:t>P and Q have the same position at 2 s.</a:t>
            </a:r>
          </a:p>
          <a:p>
            <a:pPr>
              <a:buFont typeface="Arial" panose="020B0604020202020204" pitchFamily="34" charset="0"/>
              <a:buAutoNum type="alphaUcPeriod"/>
            </a:pPr>
            <a:r>
              <a:rPr lang="en-US" altLang="en-US" sz="2400" dirty="0"/>
              <a:t>P and Q have the same position at 1 s and 3 s</a:t>
            </a:r>
            <a:r>
              <a:rPr lang="en-US" altLang="en-US" sz="2400" dirty="0" smtClean="0"/>
              <a:t>.</a:t>
            </a:r>
          </a:p>
          <a:p>
            <a:pPr>
              <a:buFont typeface="Arial" panose="020B0604020202020204" pitchFamily="34" charset="0"/>
              <a:buAutoNum type="alphaUcPeriod"/>
            </a:pPr>
            <a:r>
              <a:rPr lang="en-US" altLang="en-US" sz="2400" dirty="0"/>
              <a:t>P and Q have the same position at 1 s, 2 s, and 3 s</a:t>
            </a:r>
            <a:r>
              <a:rPr lang="en-US" altLang="en-US" sz="2400" dirty="0" smtClean="0"/>
              <a:t>.</a:t>
            </a:r>
          </a:p>
          <a:p>
            <a:pPr>
              <a:buFont typeface="Arial" panose="020B0604020202020204" pitchFamily="34" charset="0"/>
              <a:buAutoNum type="alphaUcPeriod"/>
            </a:pPr>
            <a:r>
              <a:rPr lang="en-US" altLang="en-US" sz="2400" dirty="0"/>
              <a:t>P and Q never have the </a:t>
            </a:r>
            <a:r>
              <a:rPr lang="en-US" altLang="en-US" sz="2400"/>
              <a:t>same position.</a:t>
            </a:r>
            <a:endParaRPr lang="en-US" altLang="en-US" sz="24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757056860"/>
              </p:ext>
            </p:extLst>
          </p:nvPr>
        </p:nvGraphicFramePr>
        <p:xfrm>
          <a:off x="6400800" y="4191000"/>
          <a:ext cx="2743200" cy="3086100"/>
        </p:xfrm>
        <a:graphic>
          <a:graphicData uri="http://schemas.openxmlformats.org/presentationml/2006/ole">
            <mc:AlternateContent xmlns:mc="http://schemas.openxmlformats.org/markup-compatibility/2006">
              <mc:Choice xmlns:v="urn:schemas-microsoft-com:vml" Requires="v">
                <p:oleObj spid="_x0000_s7203"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6400800" y="4191000"/>
                        <a:ext cx="2743200" cy="3086100"/>
                      </a:xfrm>
                      <a:prstGeom prst="rect">
                        <a:avLst/>
                      </a:prstGeom>
                    </p:spPr>
                  </p:pic>
                </p:oleObj>
              </mc:Fallback>
            </mc:AlternateContent>
          </a:graphicData>
        </a:graphic>
      </p:graphicFrame>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142999"/>
            <a:ext cx="38179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2"/>
    </p:custDataLst>
    <p:extLst>
      <p:ext uri="{BB962C8B-B14F-4D97-AF65-F5344CB8AC3E}">
        <p14:creationId xmlns:p14="http://schemas.microsoft.com/office/powerpoint/2010/main" val="231965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p:cNvSpPr>
          <p:nvPr/>
        </p:nvSpPr>
        <p:spPr bwMode="auto">
          <a:xfrm>
            <a:off x="558800" y="136525"/>
            <a:ext cx="57832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Additional Questions</a:t>
            </a:r>
          </a:p>
        </p:txBody>
      </p:sp>
      <p:sp>
        <p:nvSpPr>
          <p:cNvPr id="105475" name="Rectangle 4"/>
          <p:cNvSpPr>
            <a:spLocks/>
          </p:cNvSpPr>
          <p:nvPr/>
        </p:nvSpPr>
        <p:spPr bwMode="auto">
          <a:xfrm>
            <a:off x="558800" y="733425"/>
            <a:ext cx="79787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514350" indent="-411163" algn="r" defTabSz="822325">
              <a:defRPr sz="2400">
                <a:solidFill>
                  <a:schemeClr val="tx1"/>
                </a:solidFill>
                <a:latin typeface="Arial" panose="020B0604020202020204" pitchFamily="34" charset="0"/>
                <a:cs typeface="Arial" panose="020B0604020202020204" pitchFamily="34" charset="0"/>
              </a:defRPr>
            </a:lvl2pPr>
            <a:lvl3pPr marL="1028700" indent="-206375" algn="r" defTabSz="822325">
              <a:defRPr sz="2400">
                <a:solidFill>
                  <a:schemeClr val="tx1"/>
                </a:solidFill>
                <a:latin typeface="Arial" panose="020B0604020202020204" pitchFamily="34" charset="0"/>
                <a:cs typeface="Arial" panose="020B0604020202020204" pitchFamily="34" charset="0"/>
              </a:defRPr>
            </a:lvl3pPr>
            <a:lvl4pPr marL="1439863" indent="-204788" algn="r" defTabSz="822325">
              <a:defRPr sz="2400">
                <a:solidFill>
                  <a:schemeClr val="tx1"/>
                </a:solidFill>
                <a:latin typeface="Arial" panose="020B0604020202020204" pitchFamily="34" charset="0"/>
                <a:cs typeface="Arial" panose="020B0604020202020204" pitchFamily="34" charset="0"/>
              </a:defRPr>
            </a:lvl4pPr>
            <a:lvl5pPr marL="1851025" indent="-204788" algn="r" defTabSz="822325">
              <a:defRPr sz="2400">
                <a:solidFill>
                  <a:schemeClr val="tx1"/>
                </a:solidFill>
                <a:latin typeface="Arial" panose="020B0604020202020204" pitchFamily="34" charset="0"/>
                <a:cs typeface="Arial" panose="020B0604020202020204" pitchFamily="34" charset="0"/>
              </a:defRPr>
            </a:lvl5pPr>
            <a:lvl6pPr marL="23082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7654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2226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6798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Mike jumps out of a tree and lands on a trampoline. The trampoline sags 2 feet before launching Mike back into the air. At the very bottom, where the sag is the greatest, Mike’s acceleration is:</a:t>
            </a:r>
          </a:p>
          <a:p>
            <a:pPr algn="l" eaLnBrk="1" hangingPunct="1"/>
            <a:endParaRPr lang="en-US" altLang="en-US" sz="2200"/>
          </a:p>
          <a:p>
            <a:pPr lvl="1" algn="l" eaLnBrk="1" hangingPunct="1">
              <a:buFont typeface="Arial" panose="020B0604020202020204" pitchFamily="34" charset="0"/>
              <a:buAutoNum type="alphaUcPeriod"/>
            </a:pPr>
            <a:r>
              <a:rPr lang="en-US" altLang="en-US" sz="2200"/>
              <a:t>Upward</a:t>
            </a:r>
          </a:p>
          <a:p>
            <a:pPr lvl="1" algn="l" eaLnBrk="1" hangingPunct="1">
              <a:buFont typeface="Arial" panose="020B0604020202020204" pitchFamily="34" charset="0"/>
              <a:buAutoNum type="alphaUcPeriod"/>
            </a:pPr>
            <a:r>
              <a:rPr lang="en-US" altLang="en-US" sz="2200"/>
              <a:t>Downward</a:t>
            </a:r>
          </a:p>
          <a:p>
            <a:pPr lvl="1" algn="l" eaLnBrk="1" hangingPunct="1">
              <a:buFont typeface="Arial" panose="020B0604020202020204" pitchFamily="34" charset="0"/>
              <a:buAutoNum type="alphaUcPeriod"/>
            </a:pPr>
            <a:r>
              <a:rPr lang="en-US" altLang="en-US" sz="2200"/>
              <a:t>Zero</a:t>
            </a:r>
          </a:p>
          <a:p>
            <a:pPr lvl="1" algn="l" eaLnBrk="1" hangingPunct="1"/>
            <a:endParaRPr lang="en-US" altLang="en-US" sz="2200"/>
          </a:p>
        </p:txBody>
      </p:sp>
      <p:pic>
        <p:nvPicPr>
          <p:cNvPr id="105476" name="Picture 5" descr="ig 2-p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788" y="3775075"/>
            <a:ext cx="672147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2-51</a:t>
            </a:r>
          </a:p>
        </p:txBody>
      </p:sp>
      <p:pic>
        <p:nvPicPr>
          <p:cNvPr id="105478"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646373"/>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ig 2-p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3775075"/>
            <a:ext cx="672147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5"/>
          <p:cNvSpPr>
            <a:spLocks/>
          </p:cNvSpPr>
          <p:nvPr/>
        </p:nvSpPr>
        <p:spPr bwMode="auto">
          <a:xfrm>
            <a:off x="558800" y="138113"/>
            <a:ext cx="24574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sp>
        <p:nvSpPr>
          <p:cNvPr id="107524" name="Rectangle 6"/>
          <p:cNvSpPr>
            <a:spLocks/>
          </p:cNvSpPr>
          <p:nvPr/>
        </p:nvSpPr>
        <p:spPr bwMode="auto">
          <a:xfrm>
            <a:off x="558800" y="733425"/>
            <a:ext cx="79787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514350" indent="-411163" algn="r" defTabSz="822325">
              <a:defRPr sz="2400">
                <a:solidFill>
                  <a:schemeClr val="tx1"/>
                </a:solidFill>
                <a:latin typeface="Arial" panose="020B0604020202020204" pitchFamily="34" charset="0"/>
                <a:cs typeface="Arial" panose="020B0604020202020204" pitchFamily="34" charset="0"/>
              </a:defRPr>
            </a:lvl2pPr>
            <a:lvl3pPr marL="1028700" indent="-206375" algn="r" defTabSz="822325">
              <a:defRPr sz="2400">
                <a:solidFill>
                  <a:schemeClr val="tx1"/>
                </a:solidFill>
                <a:latin typeface="Arial" panose="020B0604020202020204" pitchFamily="34" charset="0"/>
                <a:cs typeface="Arial" panose="020B0604020202020204" pitchFamily="34" charset="0"/>
              </a:defRPr>
            </a:lvl3pPr>
            <a:lvl4pPr marL="1439863" indent="-204788" algn="r" defTabSz="822325">
              <a:defRPr sz="2400">
                <a:solidFill>
                  <a:schemeClr val="tx1"/>
                </a:solidFill>
                <a:latin typeface="Arial" panose="020B0604020202020204" pitchFamily="34" charset="0"/>
                <a:cs typeface="Arial" panose="020B0604020202020204" pitchFamily="34" charset="0"/>
              </a:defRPr>
            </a:lvl4pPr>
            <a:lvl5pPr marL="1851025" indent="-204788" algn="r" defTabSz="822325">
              <a:defRPr sz="2400">
                <a:solidFill>
                  <a:schemeClr val="tx1"/>
                </a:solidFill>
                <a:latin typeface="Arial" panose="020B0604020202020204" pitchFamily="34" charset="0"/>
                <a:cs typeface="Arial" panose="020B0604020202020204" pitchFamily="34" charset="0"/>
              </a:defRPr>
            </a:lvl5pPr>
            <a:lvl6pPr marL="23082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7654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2226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6798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Mike jumps out of a tree and lands on a trampoline. The trampoline sags 2 feet before launching Mike back into the air. At the very bottom, where the sag is the greatest, Mike’s acceleration is:</a:t>
            </a:r>
          </a:p>
          <a:p>
            <a:pPr algn="l" eaLnBrk="1" hangingPunct="1"/>
            <a:endParaRPr lang="en-US" altLang="en-US" sz="2200"/>
          </a:p>
          <a:p>
            <a:pPr lvl="1" algn="l" eaLnBrk="1" hangingPunct="1">
              <a:buFont typeface="Arial" panose="020B0604020202020204" pitchFamily="34" charset="0"/>
              <a:buAutoNum type="alphaUcPeriod"/>
            </a:pPr>
            <a:r>
              <a:rPr lang="en-US" altLang="en-US" sz="2200" b="1">
                <a:solidFill>
                  <a:srgbClr val="662A6D"/>
                </a:solidFill>
              </a:rPr>
              <a:t>Upward</a:t>
            </a:r>
            <a:endParaRPr lang="en-US" altLang="en-US" sz="2200"/>
          </a:p>
          <a:p>
            <a:pPr lvl="1" algn="l" eaLnBrk="1" hangingPunct="1">
              <a:buFont typeface="Arial" panose="020B0604020202020204" pitchFamily="34" charset="0"/>
              <a:buAutoNum type="alphaUcPeriod"/>
            </a:pPr>
            <a:r>
              <a:rPr lang="en-US" altLang="en-US" sz="2200"/>
              <a:t>Downward</a:t>
            </a:r>
          </a:p>
          <a:p>
            <a:pPr lvl="1" algn="l" eaLnBrk="1" hangingPunct="1">
              <a:buFont typeface="Arial" panose="020B0604020202020204" pitchFamily="34" charset="0"/>
              <a:buAutoNum type="alphaUcPeriod"/>
            </a:pPr>
            <a:r>
              <a:rPr lang="en-US" altLang="en-US" sz="2200"/>
              <a:t>Zero</a:t>
            </a:r>
          </a:p>
          <a:p>
            <a:pPr lvl="1" algn="l" eaLnBrk="1" hangingPunct="1"/>
            <a:endParaRPr lang="en-US" altLang="en-US" sz="2200"/>
          </a:p>
        </p:txBody>
      </p:sp>
      <p:sp>
        <p:nvSpPr>
          <p:cNvPr id="107525"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2-52</a:t>
            </a:r>
          </a:p>
        </p:txBody>
      </p:sp>
    </p:spTree>
    <p:extLst>
      <p:ext uri="{BB962C8B-B14F-4D97-AF65-F5344CB8AC3E}">
        <p14:creationId xmlns:p14="http://schemas.microsoft.com/office/powerpoint/2010/main" val="308422466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p:cNvSpPr>
          <p:nvPr/>
        </p:nvSpPr>
        <p:spPr bwMode="auto">
          <a:xfrm>
            <a:off x="8250238" y="6524625"/>
            <a:ext cx="866775"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2-6</a:t>
            </a:r>
          </a:p>
        </p:txBody>
      </p:sp>
      <p:pic>
        <p:nvPicPr>
          <p:cNvPr id="15363" name="Picture 6" descr="02_LectureOutline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63" y="349250"/>
            <a:ext cx="3394075"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descr="02_LectureOutline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013" y="360363"/>
            <a:ext cx="3406775"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83797"/>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p:cNvSpPr>
          <p:nvPr/>
        </p:nvSpPr>
        <p:spPr bwMode="auto">
          <a:xfrm>
            <a:off x="558800" y="136525"/>
            <a:ext cx="57832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Additional Example Problems</a:t>
            </a:r>
          </a:p>
        </p:txBody>
      </p:sp>
      <p:sp>
        <p:nvSpPr>
          <p:cNvPr id="109571" name="Rectangle 3"/>
          <p:cNvSpPr>
            <a:spLocks/>
          </p:cNvSpPr>
          <p:nvPr/>
        </p:nvSpPr>
        <p:spPr bwMode="auto">
          <a:xfrm>
            <a:off x="558800" y="733425"/>
            <a:ext cx="822960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dirty="0"/>
              <a:t>When you stop a car on a very slick icy pavement, the acceleration of your car is approximately –1.0 m/s².  If you are driving on icy pavement at 30 m/s (about 65 mph) and hit your brakes, how much distance will your car travel before coming to rest?</a:t>
            </a:r>
          </a:p>
          <a:p>
            <a:pPr algn="l" eaLnBrk="1" hangingPunct="1"/>
            <a:endParaRPr lang="en-US" altLang="en-US" sz="2200" dirty="0"/>
          </a:p>
        </p:txBody>
      </p:sp>
      <p:sp>
        <p:nvSpPr>
          <p:cNvPr id="109572"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2-53</a:t>
            </a:r>
          </a:p>
        </p:txBody>
      </p:sp>
      <mc:AlternateContent xmlns:mc="http://schemas.openxmlformats.org/markup-compatibility/2006" xmlns:a14="http://schemas.microsoft.com/office/drawing/2010/main">
        <mc:Choice Requires="a14">
          <p:sp>
            <p:nvSpPr>
              <p:cNvPr id="2" name="TextBox 1"/>
              <p:cNvSpPr txBox="1"/>
              <p:nvPr/>
            </p:nvSpPr>
            <p:spPr>
              <a:xfrm>
                <a:off x="1317635" y="3885699"/>
                <a:ext cx="4265591" cy="769441"/>
              </a:xfrm>
              <a:prstGeom prst="rect">
                <a:avLst/>
              </a:prstGeom>
              <a:noFill/>
            </p:spPr>
            <p:txBody>
              <a:bodyPr wrap="none" rtlCol="0">
                <a:spAutoFit/>
              </a:bodyPr>
              <a:lstStyle/>
              <a:p>
                <a:r>
                  <a:rPr lang="en-US" sz="4400" dirty="0" smtClean="0"/>
                  <a:t>Solve for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𝑥</m:t>
                    </m:r>
                  </m:oMath>
                </a14:m>
                <a:r>
                  <a:rPr lang="en-US" sz="4400" dirty="0" smtClean="0"/>
                  <a:t> with:</a:t>
                </a:r>
                <a:endParaRPr lang="en-US" sz="4400" dirty="0"/>
              </a:p>
            </p:txBody>
          </p:sp>
        </mc:Choice>
        <mc:Fallback xmlns="">
          <p:sp>
            <p:nvSpPr>
              <p:cNvPr id="2" name="TextBox 1"/>
              <p:cNvSpPr txBox="1">
                <a:spLocks noRot="1" noChangeAspect="1" noMove="1" noResize="1" noEditPoints="1" noAdjustHandles="1" noChangeArrowheads="1" noChangeShapeType="1" noTextEdit="1"/>
              </p:cNvSpPr>
              <p:nvPr/>
            </p:nvSpPr>
            <p:spPr>
              <a:xfrm>
                <a:off x="1317635" y="3885699"/>
                <a:ext cx="4265591" cy="769441"/>
              </a:xfrm>
              <a:prstGeom prst="rect">
                <a:avLst/>
              </a:prstGeom>
              <a:blipFill rotWithShape="0">
                <a:blip r:embed="rId4"/>
                <a:stretch>
                  <a:fillRect l="-5714" t="-15748" r="-5000" b="-36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158648" y="2752903"/>
                <a:ext cx="1616405" cy="6324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=−1.0</m:t>
                      </m:r>
                      <m:f>
                        <m:fPr>
                          <m:ctrlPr>
                            <a:rPr lang="en-US" sz="2400" b="0" i="1" smtClean="0">
                              <a:latin typeface="Cambria Math" panose="02040503050406030204" pitchFamily="18" charset="0"/>
                            </a:rPr>
                          </m:ctrlPr>
                        </m:fPr>
                        <m:num>
                          <m:r>
                            <m:rPr>
                              <m:nor/>
                            </m:rPr>
                            <a:rPr lang="en-US" sz="2400" b="0" i="0" smtClean="0">
                              <a:latin typeface="Cambria Math" panose="02040503050406030204" pitchFamily="18" charset="0"/>
                            </a:rPr>
                            <m:t>m</m:t>
                          </m:r>
                        </m:num>
                        <m:den>
                          <m:sSup>
                            <m:sSupPr>
                              <m:ctrlPr>
                                <a:rPr lang="en-US" sz="2400" b="0" i="1" smtClean="0">
                                  <a:latin typeface="Cambria Math" panose="02040503050406030204" pitchFamily="18" charset="0"/>
                                </a:rPr>
                              </m:ctrlPr>
                            </m:sSupPr>
                            <m:e>
                              <m:r>
                                <m:rPr>
                                  <m:nor/>
                                </m:rPr>
                                <a:rPr lang="en-US" sz="2400" b="0" i="0" smtClean="0">
                                  <a:latin typeface="Cambria Math" panose="02040503050406030204" pitchFamily="18" charset="0"/>
                                </a:rPr>
                                <m:t>s</m:t>
                              </m:r>
                            </m:e>
                            <m:sup>
                              <m:r>
                                <a:rPr lang="en-US" sz="2400" b="0" i="1" smtClean="0">
                                  <a:latin typeface="Cambria Math" panose="02040503050406030204" pitchFamily="18" charset="0"/>
                                </a:rPr>
                                <m:t>2</m:t>
                              </m:r>
                            </m:sup>
                          </m:sSup>
                        </m:den>
                      </m:f>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1158648" y="2752903"/>
                <a:ext cx="1616405" cy="63241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63493" y="2772753"/>
                <a:ext cx="1379417" cy="6324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=30</m:t>
                      </m:r>
                      <m:f>
                        <m:fPr>
                          <m:ctrlPr>
                            <a:rPr lang="en-US" sz="2400" b="0" i="1" smtClean="0">
                              <a:latin typeface="Cambria Math" panose="02040503050406030204" pitchFamily="18" charset="0"/>
                            </a:rPr>
                          </m:ctrlPr>
                        </m:fPr>
                        <m:num>
                          <m:r>
                            <m:rPr>
                              <m:nor/>
                            </m:rPr>
                            <a:rPr lang="en-US" sz="2400" b="0" i="0" smtClean="0">
                              <a:latin typeface="Cambria Math" panose="02040503050406030204" pitchFamily="18" charset="0"/>
                            </a:rPr>
                            <m:t>m</m:t>
                          </m:r>
                        </m:num>
                        <m:den>
                          <m:r>
                            <m:rPr>
                              <m:nor/>
                            </m:rPr>
                            <a:rPr lang="en-US" sz="2400" b="0" i="0" smtClean="0">
                              <a:latin typeface="Cambria Math" panose="02040503050406030204" pitchFamily="18" charset="0"/>
                            </a:rPr>
                            <m:t>s</m:t>
                          </m:r>
                        </m:den>
                      </m:f>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3463493" y="2772753"/>
                <a:ext cx="1379417" cy="63241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10226" y="2778880"/>
                <a:ext cx="1245277" cy="6324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𝑓</m:t>
                          </m:r>
                        </m:sub>
                      </m:sSub>
                      <m:r>
                        <a:rPr lang="en-US" sz="2400" b="0" i="1" smtClean="0">
                          <a:latin typeface="Cambria Math" panose="02040503050406030204" pitchFamily="18" charset="0"/>
                        </a:rPr>
                        <m:t>=0</m:t>
                      </m:r>
                      <m:f>
                        <m:fPr>
                          <m:ctrlPr>
                            <a:rPr lang="en-US" sz="2400" b="0" i="1" smtClean="0">
                              <a:latin typeface="Cambria Math" panose="02040503050406030204" pitchFamily="18" charset="0"/>
                            </a:rPr>
                          </m:ctrlPr>
                        </m:fPr>
                        <m:num>
                          <m:r>
                            <m:rPr>
                              <m:nor/>
                            </m:rPr>
                            <a:rPr lang="en-US" sz="2400" b="0" i="0" smtClean="0">
                              <a:latin typeface="Cambria Math" panose="02040503050406030204" pitchFamily="18" charset="0"/>
                            </a:rPr>
                            <m:t>m</m:t>
                          </m:r>
                        </m:num>
                        <m:den>
                          <m:r>
                            <m:rPr>
                              <m:nor/>
                            </m:rPr>
                            <a:rPr lang="en-US" sz="2400" b="0" i="0" smtClean="0">
                              <a:latin typeface="Cambria Math" panose="02040503050406030204" pitchFamily="18" charset="0"/>
                            </a:rPr>
                            <m:t>s</m:t>
                          </m:r>
                        </m:den>
                      </m:f>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5710226" y="2778880"/>
                <a:ext cx="1245277" cy="63241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181401" y="5055219"/>
                <a:ext cx="5943600" cy="8809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4400" i="1" smtClean="0">
                              <a:latin typeface="Cambria Math" panose="02040503050406030204" pitchFamily="18" charset="0"/>
                            </a:rPr>
                          </m:ctrlPr>
                        </m:sSubSupPr>
                        <m:e>
                          <m:r>
                            <a:rPr lang="en-US" sz="4400" i="1">
                              <a:latin typeface="Cambria Math" panose="02040503050406030204" pitchFamily="18" charset="0"/>
                            </a:rPr>
                            <m:t>𝑣</m:t>
                          </m:r>
                        </m:e>
                        <m:sub>
                          <m:r>
                            <a:rPr lang="en-US" sz="4400" b="0" i="1" smtClean="0">
                              <a:latin typeface="Cambria Math" panose="02040503050406030204" pitchFamily="18" charset="0"/>
                            </a:rPr>
                            <m:t>𝑓</m:t>
                          </m:r>
                        </m:sub>
                        <m:sup>
                          <m:r>
                            <a:rPr lang="en-US" sz="4400" i="1">
                              <a:latin typeface="Cambria Math" panose="02040503050406030204" pitchFamily="18" charset="0"/>
                            </a:rPr>
                            <m:t>2</m:t>
                          </m:r>
                        </m:sup>
                      </m:sSubSup>
                      <m:r>
                        <a:rPr lang="en-US" sz="4400" b="0" i="0" smtClean="0">
                          <a:latin typeface="Cambria Math"/>
                        </a:rPr>
                        <m:t>=</m:t>
                      </m:r>
                      <m:sSubSup>
                        <m:sSubSupPr>
                          <m:ctrlPr>
                            <a:rPr lang="en-US" sz="4400" b="0" i="1" smtClean="0">
                              <a:latin typeface="Cambria Math" panose="02040503050406030204" pitchFamily="18" charset="0"/>
                            </a:rPr>
                          </m:ctrlPr>
                        </m:sSubSupPr>
                        <m:e>
                          <m:r>
                            <a:rPr lang="en-US" sz="4400" b="0" i="1" smtClean="0">
                              <a:latin typeface="Cambria Math" panose="02040503050406030204" pitchFamily="18" charset="0"/>
                            </a:rPr>
                            <m:t>𝑣</m:t>
                          </m:r>
                        </m:e>
                        <m:sub>
                          <m:r>
                            <a:rPr lang="en-US" sz="4400" b="0" i="1" smtClean="0">
                              <a:latin typeface="Cambria Math" panose="02040503050406030204" pitchFamily="18" charset="0"/>
                            </a:rPr>
                            <m:t>𝑖</m:t>
                          </m:r>
                        </m:sub>
                        <m:sup>
                          <m:r>
                            <a:rPr lang="en-US" sz="4400" b="0" i="1" smtClean="0">
                              <a:latin typeface="Cambria Math" panose="02040503050406030204" pitchFamily="18" charset="0"/>
                            </a:rPr>
                            <m:t>2</m:t>
                          </m:r>
                        </m:sup>
                      </m:sSubSup>
                      <m:r>
                        <a:rPr lang="en-US" sz="4400" b="0" i="1" smtClean="0">
                          <a:latin typeface="Cambria Math"/>
                        </a:rPr>
                        <m:t>+</m:t>
                      </m:r>
                      <m:r>
                        <a:rPr lang="en-US" sz="4400" b="0" i="1" smtClean="0">
                          <a:latin typeface="Cambria Math" panose="02040503050406030204" pitchFamily="18" charset="0"/>
                        </a:rPr>
                        <m:t>2</m:t>
                      </m:r>
                      <m:r>
                        <a:rPr lang="en-US" sz="4400" b="0" i="1" smtClean="0">
                          <a:latin typeface="Cambria Math" panose="02040503050406030204" pitchFamily="18" charset="0"/>
                        </a:rPr>
                        <m:t>𝑎</m:t>
                      </m:r>
                      <m:r>
                        <a:rPr lang="en-US" sz="4400" b="0" i="1" smtClean="0">
                          <a:latin typeface="Cambria Math"/>
                          <a:ea typeface="Cambria Math"/>
                        </a:rPr>
                        <m:t>∆</m:t>
                      </m:r>
                      <m:r>
                        <a:rPr lang="en-US" sz="4400" b="0" i="1" smtClean="0">
                          <a:latin typeface="Cambria Math" panose="02040503050406030204" pitchFamily="18" charset="0"/>
                        </a:rPr>
                        <m:t>𝑥</m:t>
                      </m:r>
                    </m:oMath>
                  </m:oMathPara>
                </a14:m>
                <a:endParaRPr lang="en-US" sz="4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181401" y="5055219"/>
                <a:ext cx="5943600" cy="880947"/>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44626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p:cNvSpPr>
          <p:nvPr/>
        </p:nvSpPr>
        <p:spPr bwMode="auto">
          <a:xfrm>
            <a:off x="558800" y="136525"/>
            <a:ext cx="57832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Additional Example Problems</a:t>
            </a:r>
          </a:p>
        </p:txBody>
      </p:sp>
      <p:sp>
        <p:nvSpPr>
          <p:cNvPr id="109571" name="Rectangle 3"/>
          <p:cNvSpPr>
            <a:spLocks/>
          </p:cNvSpPr>
          <p:nvPr/>
        </p:nvSpPr>
        <p:spPr bwMode="auto">
          <a:xfrm>
            <a:off x="558800" y="733425"/>
            <a:ext cx="822960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dirty="0" smtClean="0"/>
              <a:t>As </a:t>
            </a:r>
            <a:r>
              <a:rPr lang="en-US" altLang="en-US" sz="2200" dirty="0"/>
              <a:t>we will see in a future chapter, the time for a car to come to rest in a collision is always about 0.1 s. Ideally, the front of the car will crumple as this happens, with the passenger compartment staying intact. If a car is moving at 15 m/s and hits a fixed obstacle, coming to rest in 0.10 s, what is the acceleration? </a:t>
            </a:r>
            <a:endParaRPr lang="en-US" altLang="en-US" sz="2200" dirty="0" smtClean="0"/>
          </a:p>
          <a:p>
            <a:pPr algn="l" eaLnBrk="1" hangingPunct="1"/>
            <a:endParaRPr lang="en-US" altLang="en-US" sz="2200" dirty="0"/>
          </a:p>
          <a:p>
            <a:pPr algn="l" eaLnBrk="1" hangingPunct="1"/>
            <a:endParaRPr lang="en-US" altLang="en-US" sz="2200" dirty="0" smtClean="0"/>
          </a:p>
          <a:p>
            <a:pPr algn="l" eaLnBrk="1" hangingPunct="1"/>
            <a:endParaRPr lang="en-US" altLang="en-US" sz="2200" dirty="0"/>
          </a:p>
          <a:p>
            <a:pPr algn="l" eaLnBrk="1" hangingPunct="1"/>
            <a:endParaRPr lang="en-US" altLang="en-US" sz="2200" dirty="0" smtClean="0"/>
          </a:p>
          <a:p>
            <a:pPr algn="l" eaLnBrk="1" hangingPunct="1"/>
            <a:r>
              <a:rPr lang="en-US" altLang="en-US" sz="2200" dirty="0" smtClean="0"/>
              <a:t>How </a:t>
            </a:r>
            <a:r>
              <a:rPr lang="en-US" altLang="en-US" sz="2200" dirty="0"/>
              <a:t>much does the front of the car crumple during the collision?</a:t>
            </a:r>
          </a:p>
        </p:txBody>
      </p:sp>
      <p:sp>
        <p:nvSpPr>
          <p:cNvPr id="109572"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2-53</a:t>
            </a:r>
          </a:p>
        </p:txBody>
      </p:sp>
      <mc:AlternateContent xmlns:mc="http://schemas.openxmlformats.org/markup-compatibility/2006" xmlns:a14="http://schemas.microsoft.com/office/drawing/2010/main">
        <mc:Choice Requires="a14">
          <p:sp>
            <p:nvSpPr>
              <p:cNvPr id="5" name="TextBox 4"/>
              <p:cNvSpPr txBox="1"/>
              <p:nvPr/>
            </p:nvSpPr>
            <p:spPr>
              <a:xfrm>
                <a:off x="1156063" y="2590800"/>
                <a:ext cx="5943600" cy="6907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d>
                            <m:dPr>
                              <m:ctrlPr>
                                <a:rPr lang="en-US" sz="3600" i="1" smtClean="0">
                                  <a:latin typeface="Cambria Math" panose="02040503050406030204" pitchFamily="18" charset="0"/>
                                </a:rPr>
                              </m:ctrlPr>
                            </m:dPr>
                            <m:e>
                              <m:sSub>
                                <m:sSubPr>
                                  <m:ctrlPr>
                                    <a:rPr lang="en-US" sz="3600" i="1">
                                      <a:latin typeface="Cambria Math" panose="02040503050406030204" pitchFamily="18" charset="0"/>
                                    </a:rPr>
                                  </m:ctrlPr>
                                </m:sSubPr>
                                <m:e>
                                  <m:r>
                                    <a:rPr lang="en-US" sz="3600" b="0" i="1" smtClean="0">
                                      <a:latin typeface="Cambria Math"/>
                                    </a:rPr>
                                    <m:t>𝑣</m:t>
                                  </m:r>
                                </m:e>
                                <m:sub>
                                  <m:r>
                                    <a:rPr lang="en-US" sz="3600" b="0" i="1" smtClean="0">
                                      <a:latin typeface="Cambria Math"/>
                                    </a:rPr>
                                    <m:t>𝑥</m:t>
                                  </m:r>
                                </m:sub>
                              </m:sSub>
                            </m:e>
                          </m:d>
                        </m:e>
                        <m:sub>
                          <m:r>
                            <a:rPr lang="en-US" sz="3600" b="0" i="1" smtClean="0">
                              <a:latin typeface="Cambria Math"/>
                            </a:rPr>
                            <m:t>𝑓</m:t>
                          </m:r>
                        </m:sub>
                      </m:sSub>
                      <m:r>
                        <a:rPr lang="en-US" sz="3600" b="0" i="0" smtClean="0">
                          <a:latin typeface="Cambria Math"/>
                        </a:rPr>
                        <m:t>=</m:t>
                      </m:r>
                      <m:sSub>
                        <m:sSubPr>
                          <m:ctrlPr>
                            <a:rPr lang="en-US" sz="3600" i="1">
                              <a:latin typeface="Cambria Math" panose="02040503050406030204" pitchFamily="18" charset="0"/>
                            </a:rPr>
                          </m:ctrlPr>
                        </m:sSubPr>
                        <m:e>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a:rPr>
                                    <m:t>𝑣</m:t>
                                  </m:r>
                                </m:e>
                                <m:sub>
                                  <m:r>
                                    <a:rPr lang="en-US" sz="3600" i="1">
                                      <a:latin typeface="Cambria Math"/>
                                    </a:rPr>
                                    <m:t>𝑥</m:t>
                                  </m:r>
                                </m:sub>
                              </m:sSub>
                            </m:e>
                          </m:d>
                        </m:e>
                        <m:sub>
                          <m:r>
                            <a:rPr lang="en-US" sz="3600" b="0" i="1" smtClean="0">
                              <a:latin typeface="Cambria Math"/>
                            </a:rPr>
                            <m:t>𝑖</m:t>
                          </m:r>
                        </m:sub>
                      </m:sSub>
                      <m:r>
                        <a:rPr lang="en-US" sz="3600" b="0" i="1" smtClean="0">
                          <a:latin typeface="Cambria Math"/>
                        </a:rPr>
                        <m:t>+</m:t>
                      </m:r>
                      <m:sSub>
                        <m:sSubPr>
                          <m:ctrlPr>
                            <a:rPr lang="en-US" sz="3600" b="0" i="1" smtClean="0">
                              <a:latin typeface="Cambria Math" panose="02040503050406030204" pitchFamily="18" charset="0"/>
                            </a:rPr>
                          </m:ctrlPr>
                        </m:sSubPr>
                        <m:e>
                          <m:r>
                            <a:rPr lang="en-US" sz="3600" b="0" i="1" smtClean="0">
                              <a:latin typeface="Cambria Math"/>
                            </a:rPr>
                            <m:t>𝑎</m:t>
                          </m:r>
                        </m:e>
                        <m:sub>
                          <m:r>
                            <a:rPr lang="en-US" sz="3600" b="0" i="1" smtClean="0">
                              <a:latin typeface="Cambria Math"/>
                            </a:rPr>
                            <m:t>𝑥</m:t>
                          </m:r>
                        </m:sub>
                      </m:sSub>
                      <m:r>
                        <a:rPr lang="en-US" sz="3600" b="0" i="1" smtClean="0">
                          <a:latin typeface="Cambria Math"/>
                          <a:ea typeface="Cambria Math"/>
                        </a:rPr>
                        <m:t>∆</m:t>
                      </m:r>
                      <m:r>
                        <a:rPr lang="en-US" sz="3600" b="0" i="1" smtClean="0">
                          <a:latin typeface="Cambria Math"/>
                        </a:rPr>
                        <m:t>𝑡</m:t>
                      </m:r>
                    </m:oMath>
                  </m:oMathPara>
                </a14:m>
                <a:endParaRPr lang="en-US"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1156063" y="2590800"/>
                <a:ext cx="5943600" cy="69070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38200" y="4357827"/>
                <a:ext cx="3153236" cy="584775"/>
              </a:xfrm>
              <a:prstGeom prst="rect">
                <a:avLst/>
              </a:prstGeom>
              <a:noFill/>
            </p:spPr>
            <p:txBody>
              <a:bodyPr wrap="none" rtlCol="0">
                <a:spAutoFit/>
              </a:bodyPr>
              <a:lstStyle/>
              <a:p>
                <a:r>
                  <a:rPr lang="en-US" sz="3200" dirty="0" smtClean="0"/>
                  <a:t>Solve for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𝑥</m:t>
                    </m:r>
                  </m:oMath>
                </a14:m>
                <a:r>
                  <a:rPr lang="en-US" sz="3200" dirty="0" smtClean="0"/>
                  <a:t> with:</a:t>
                </a:r>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838200" y="4357827"/>
                <a:ext cx="3153236" cy="584775"/>
              </a:xfrm>
              <a:prstGeom prst="rect">
                <a:avLst/>
              </a:prstGeom>
              <a:blipFill rotWithShape="0">
                <a:blip r:embed="rId5"/>
                <a:stretch>
                  <a:fillRect l="-5029" t="-12500" r="-3675"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24000" y="5148320"/>
                <a:ext cx="5943600" cy="8809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4400" i="1" smtClean="0">
                              <a:latin typeface="Cambria Math" panose="02040503050406030204" pitchFamily="18" charset="0"/>
                            </a:rPr>
                          </m:ctrlPr>
                        </m:sSubSupPr>
                        <m:e>
                          <m:r>
                            <a:rPr lang="en-US" sz="4400" i="1">
                              <a:latin typeface="Cambria Math" panose="02040503050406030204" pitchFamily="18" charset="0"/>
                            </a:rPr>
                            <m:t>𝑣</m:t>
                          </m:r>
                        </m:e>
                        <m:sub>
                          <m:r>
                            <a:rPr lang="en-US" sz="4400" b="0" i="1" smtClean="0">
                              <a:latin typeface="Cambria Math" panose="02040503050406030204" pitchFamily="18" charset="0"/>
                            </a:rPr>
                            <m:t>𝑓</m:t>
                          </m:r>
                        </m:sub>
                        <m:sup>
                          <m:r>
                            <a:rPr lang="en-US" sz="4400" i="1">
                              <a:latin typeface="Cambria Math" panose="02040503050406030204" pitchFamily="18" charset="0"/>
                            </a:rPr>
                            <m:t>2</m:t>
                          </m:r>
                        </m:sup>
                      </m:sSubSup>
                      <m:r>
                        <a:rPr lang="en-US" sz="4400" b="0" i="0" smtClean="0">
                          <a:latin typeface="Cambria Math"/>
                        </a:rPr>
                        <m:t>=</m:t>
                      </m:r>
                      <m:sSubSup>
                        <m:sSubSupPr>
                          <m:ctrlPr>
                            <a:rPr lang="en-US" sz="4400" b="0" i="1" smtClean="0">
                              <a:latin typeface="Cambria Math" panose="02040503050406030204" pitchFamily="18" charset="0"/>
                            </a:rPr>
                          </m:ctrlPr>
                        </m:sSubSupPr>
                        <m:e>
                          <m:r>
                            <a:rPr lang="en-US" sz="4400" b="0" i="1" smtClean="0">
                              <a:latin typeface="Cambria Math" panose="02040503050406030204" pitchFamily="18" charset="0"/>
                            </a:rPr>
                            <m:t>𝑣</m:t>
                          </m:r>
                        </m:e>
                        <m:sub>
                          <m:r>
                            <a:rPr lang="en-US" sz="4400" b="0" i="1" smtClean="0">
                              <a:latin typeface="Cambria Math" panose="02040503050406030204" pitchFamily="18" charset="0"/>
                            </a:rPr>
                            <m:t>𝑖</m:t>
                          </m:r>
                        </m:sub>
                        <m:sup>
                          <m:r>
                            <a:rPr lang="en-US" sz="4400" b="0" i="1" smtClean="0">
                              <a:latin typeface="Cambria Math" panose="02040503050406030204" pitchFamily="18" charset="0"/>
                            </a:rPr>
                            <m:t>2</m:t>
                          </m:r>
                        </m:sup>
                      </m:sSubSup>
                      <m:r>
                        <a:rPr lang="en-US" sz="4400" b="0" i="1" smtClean="0">
                          <a:latin typeface="Cambria Math"/>
                        </a:rPr>
                        <m:t>+</m:t>
                      </m:r>
                      <m:r>
                        <a:rPr lang="en-US" sz="4400" b="0" i="1" smtClean="0">
                          <a:latin typeface="Cambria Math" panose="02040503050406030204" pitchFamily="18" charset="0"/>
                        </a:rPr>
                        <m:t>2</m:t>
                      </m:r>
                      <m:r>
                        <a:rPr lang="en-US" sz="4400" b="0" i="1" smtClean="0">
                          <a:latin typeface="Cambria Math" panose="02040503050406030204" pitchFamily="18" charset="0"/>
                        </a:rPr>
                        <m:t>𝑎</m:t>
                      </m:r>
                      <m:r>
                        <a:rPr lang="en-US" sz="4400" b="0" i="1" smtClean="0">
                          <a:latin typeface="Cambria Math"/>
                          <a:ea typeface="Cambria Math"/>
                        </a:rPr>
                        <m:t>∆</m:t>
                      </m:r>
                      <m:r>
                        <a:rPr lang="en-US" sz="4400" b="0" i="1" smtClean="0">
                          <a:latin typeface="Cambria Math" panose="02040503050406030204" pitchFamily="18" charset="0"/>
                        </a:rPr>
                        <m:t>𝑥</m:t>
                      </m:r>
                    </m:oMath>
                  </m:oMathPara>
                </a14:m>
                <a:endParaRPr lang="en-US" sz="4400" dirty="0"/>
              </a:p>
            </p:txBody>
          </p:sp>
        </mc:Choice>
        <mc:Fallback xmlns="">
          <p:sp>
            <p:nvSpPr>
              <p:cNvPr id="8" name="TextBox 7"/>
              <p:cNvSpPr txBox="1">
                <a:spLocks noRot="1" noChangeAspect="1" noMove="1" noResize="1" noEditPoints="1" noAdjustHandles="1" noChangeArrowheads="1" noChangeShapeType="1" noTextEdit="1"/>
              </p:cNvSpPr>
              <p:nvPr/>
            </p:nvSpPr>
            <p:spPr>
              <a:xfrm>
                <a:off x="1524000" y="5148320"/>
                <a:ext cx="5943600" cy="880947"/>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34140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MCAT style question</a:t>
            </a:r>
            <a:endParaRPr lang="en-US" dirty="0"/>
          </a:p>
        </p:txBody>
      </p:sp>
      <p:sp>
        <p:nvSpPr>
          <p:cNvPr id="3" name="Text Placeholder 2"/>
          <p:cNvSpPr>
            <a:spLocks noGrp="1"/>
          </p:cNvSpPr>
          <p:nvPr>
            <p:ph type="body" idx="1"/>
          </p:nvPr>
        </p:nvSpPr>
        <p:spPr/>
        <p:txBody>
          <a:bodyPr/>
          <a:lstStyle/>
          <a:p>
            <a:r>
              <a:rPr lang="en-US" dirty="0" smtClean="0"/>
              <a:t>If an astronaut can jump </a:t>
            </a:r>
            <a:r>
              <a:rPr lang="en-US" dirty="0" err="1" smtClean="0"/>
              <a:t>straightup</a:t>
            </a:r>
            <a:r>
              <a:rPr lang="en-US" dirty="0" smtClean="0"/>
              <a:t> to a height of .5m on earth, how high could he jump on the moon?</a:t>
            </a:r>
          </a:p>
          <a:p>
            <a:pPr marL="971550" lvl="1" indent="-514350">
              <a:buFont typeface="+mj-lt"/>
              <a:buAutoNum type="alphaUcPeriod"/>
            </a:pPr>
            <a:r>
              <a:rPr lang="en-US" dirty="0"/>
              <a:t> </a:t>
            </a:r>
            <a:r>
              <a:rPr lang="en-US" dirty="0" smtClean="0"/>
              <a:t>1.2 m</a:t>
            </a:r>
          </a:p>
          <a:p>
            <a:pPr marL="971550" lvl="1" indent="-514350">
              <a:buFont typeface="+mj-lt"/>
              <a:buAutoNum type="alphaUcPeriod"/>
            </a:pPr>
            <a:r>
              <a:rPr lang="en-US" dirty="0"/>
              <a:t> </a:t>
            </a:r>
            <a:r>
              <a:rPr lang="en-US" dirty="0" smtClean="0"/>
              <a:t>3.0 m</a:t>
            </a:r>
          </a:p>
          <a:p>
            <a:pPr marL="971550" lvl="1" indent="-514350">
              <a:buFont typeface="+mj-lt"/>
              <a:buAutoNum type="alphaUcPeriod"/>
            </a:pPr>
            <a:r>
              <a:rPr lang="en-US" dirty="0"/>
              <a:t> </a:t>
            </a:r>
            <a:r>
              <a:rPr lang="en-US" dirty="0" smtClean="0"/>
              <a:t>3.6 m</a:t>
            </a:r>
          </a:p>
          <a:p>
            <a:pPr marL="971550" lvl="1" indent="-514350">
              <a:buFont typeface="+mj-lt"/>
              <a:buAutoNum type="alphaUcPeriod"/>
            </a:pPr>
            <a:r>
              <a:rPr lang="en-US" dirty="0"/>
              <a:t> </a:t>
            </a:r>
            <a:r>
              <a:rPr lang="en-US" dirty="0" smtClean="0"/>
              <a:t>18 m</a:t>
            </a:r>
            <a:endParaRPr lang="en-US" dirty="0"/>
          </a:p>
        </p:txBody>
      </p:sp>
    </p:spTree>
    <p:extLst>
      <p:ext uri="{BB962C8B-B14F-4D97-AF65-F5344CB8AC3E}">
        <p14:creationId xmlns:p14="http://schemas.microsoft.com/office/powerpoint/2010/main" val="11250148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MCAT style question</a:t>
            </a:r>
            <a:endParaRPr lang="en-US" dirty="0"/>
          </a:p>
        </p:txBody>
      </p:sp>
      <p:sp>
        <p:nvSpPr>
          <p:cNvPr id="3" name="Text Placeholder 2"/>
          <p:cNvSpPr>
            <a:spLocks noGrp="1"/>
          </p:cNvSpPr>
          <p:nvPr>
            <p:ph type="body" idx="1"/>
          </p:nvPr>
        </p:nvSpPr>
        <p:spPr/>
        <p:txBody>
          <a:bodyPr>
            <a:normAutofit fontScale="92500"/>
          </a:bodyPr>
          <a:lstStyle/>
          <a:p>
            <a:r>
              <a:rPr lang="en-US" dirty="0" smtClean="0"/>
              <a:t>On the earth, an astronaut can safely jump to the ground from a height of 1.0 m; her velocity when reaching the ground is slow enough to not cause injuries.  From what height could the astronaut safely jump to the ground on the moon?</a:t>
            </a:r>
          </a:p>
          <a:p>
            <a:pPr marL="971550" lvl="1" indent="-514350">
              <a:buFont typeface="+mj-lt"/>
              <a:buAutoNum type="alphaUcPeriod"/>
            </a:pPr>
            <a:r>
              <a:rPr lang="en-US" dirty="0"/>
              <a:t> </a:t>
            </a:r>
            <a:r>
              <a:rPr lang="en-US" dirty="0" smtClean="0"/>
              <a:t>2.4 </a:t>
            </a:r>
            <a:r>
              <a:rPr lang="en-US" dirty="0"/>
              <a:t>m</a:t>
            </a:r>
          </a:p>
          <a:p>
            <a:pPr marL="971550" lvl="1" indent="-514350">
              <a:buFont typeface="+mj-lt"/>
              <a:buAutoNum type="alphaUcPeriod"/>
            </a:pPr>
            <a:r>
              <a:rPr lang="en-US" dirty="0"/>
              <a:t> </a:t>
            </a:r>
            <a:r>
              <a:rPr lang="en-US" dirty="0" smtClean="0"/>
              <a:t>6.0 </a:t>
            </a:r>
            <a:r>
              <a:rPr lang="en-US" dirty="0"/>
              <a:t>m</a:t>
            </a:r>
          </a:p>
          <a:p>
            <a:pPr marL="971550" lvl="1" indent="-514350">
              <a:buFont typeface="+mj-lt"/>
              <a:buAutoNum type="alphaUcPeriod"/>
            </a:pPr>
            <a:r>
              <a:rPr lang="en-US" dirty="0"/>
              <a:t> </a:t>
            </a:r>
            <a:r>
              <a:rPr lang="en-US" dirty="0" smtClean="0"/>
              <a:t>7.2 </a:t>
            </a:r>
            <a:r>
              <a:rPr lang="en-US" dirty="0"/>
              <a:t>m</a:t>
            </a:r>
          </a:p>
          <a:p>
            <a:pPr marL="971550" lvl="1" indent="-514350">
              <a:buFont typeface="+mj-lt"/>
              <a:buAutoNum type="alphaUcPeriod"/>
            </a:pPr>
            <a:r>
              <a:rPr lang="en-US" dirty="0"/>
              <a:t> </a:t>
            </a:r>
            <a:r>
              <a:rPr lang="en-US" dirty="0" smtClean="0"/>
              <a:t>36 </a:t>
            </a:r>
            <a:r>
              <a:rPr lang="en-US" dirty="0"/>
              <a:t>m</a:t>
            </a:r>
          </a:p>
          <a:p>
            <a:endParaRPr lang="en-US" dirty="0"/>
          </a:p>
        </p:txBody>
      </p:sp>
    </p:spTree>
    <p:extLst>
      <p:ext uri="{BB962C8B-B14F-4D97-AF65-F5344CB8AC3E}">
        <p14:creationId xmlns:p14="http://schemas.microsoft.com/office/powerpoint/2010/main" val="27890752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MCAT style question</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On the earth, an astronaut throws a ball straight upward; it stays in the air for a total time of 3.0 s before reaching the ground again.  If a ball were to be thrown upward with the same initial speed on the moon, how much time would pass before it hit the ground?</a:t>
            </a:r>
          </a:p>
          <a:p>
            <a:pPr marL="971550" lvl="1" indent="-514350">
              <a:buFont typeface="+mj-lt"/>
              <a:buAutoNum type="alphaUcPeriod"/>
            </a:pPr>
            <a:r>
              <a:rPr lang="en-US" dirty="0"/>
              <a:t> </a:t>
            </a:r>
            <a:r>
              <a:rPr lang="en-US" dirty="0" smtClean="0"/>
              <a:t>7.3 s</a:t>
            </a:r>
            <a:endParaRPr lang="en-US" dirty="0"/>
          </a:p>
          <a:p>
            <a:pPr marL="971550" lvl="1" indent="-514350">
              <a:buFont typeface="+mj-lt"/>
              <a:buAutoNum type="alphaUcPeriod"/>
            </a:pPr>
            <a:r>
              <a:rPr lang="en-US" dirty="0"/>
              <a:t> </a:t>
            </a:r>
            <a:r>
              <a:rPr lang="en-US" dirty="0" smtClean="0"/>
              <a:t>18 s</a:t>
            </a:r>
            <a:endParaRPr lang="en-US" dirty="0"/>
          </a:p>
          <a:p>
            <a:pPr marL="971550" lvl="1" indent="-514350">
              <a:buFont typeface="+mj-lt"/>
              <a:buAutoNum type="alphaUcPeriod"/>
            </a:pPr>
            <a:r>
              <a:rPr lang="en-US" dirty="0" smtClean="0"/>
              <a:t>44 s</a:t>
            </a:r>
          </a:p>
          <a:p>
            <a:pPr marL="971550" lvl="1" indent="-514350">
              <a:buFont typeface="+mj-lt"/>
              <a:buAutoNum type="alphaUcPeriod"/>
            </a:pPr>
            <a:r>
              <a:rPr lang="en-US" smtClean="0"/>
              <a:t>108 s</a:t>
            </a:r>
            <a:endParaRPr lang="en-US" dirty="0"/>
          </a:p>
          <a:p>
            <a:endParaRPr lang="en-US" dirty="0"/>
          </a:p>
        </p:txBody>
      </p:sp>
    </p:spTree>
    <p:extLst>
      <p:ext uri="{BB962C8B-B14F-4D97-AF65-F5344CB8AC3E}">
        <p14:creationId xmlns:p14="http://schemas.microsoft.com/office/powerpoint/2010/main" val="1477496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p:cNvSpPr>
          <p:nvPr/>
        </p:nvSpPr>
        <p:spPr bwMode="auto">
          <a:xfrm>
            <a:off x="558800"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Reading Quiz </a:t>
            </a:r>
          </a:p>
        </p:txBody>
      </p:sp>
      <p:sp>
        <p:nvSpPr>
          <p:cNvPr id="25603" name="Rectangle 4"/>
          <p:cNvSpPr>
            <a:spLocks/>
          </p:cNvSpPr>
          <p:nvPr/>
        </p:nvSpPr>
        <p:spPr bwMode="auto">
          <a:xfrm>
            <a:off x="571500" y="733425"/>
            <a:ext cx="834390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12750" indent="-412750" algn="r" defTabSz="822325">
              <a:defRPr sz="2400">
                <a:solidFill>
                  <a:schemeClr val="tx1"/>
                </a:solidFill>
                <a:latin typeface="Arial" panose="020B0604020202020204" pitchFamily="34" charset="0"/>
                <a:cs typeface="Arial" panose="020B0604020202020204" pitchFamily="34" charset="0"/>
              </a:defRPr>
            </a:lvl1pPr>
            <a:lvl2pPr marL="1016000" indent="-419100" algn="r" defTabSz="822325">
              <a:defRPr sz="2400">
                <a:solidFill>
                  <a:schemeClr val="tx1"/>
                </a:solidFill>
                <a:latin typeface="Arial" panose="020B0604020202020204" pitchFamily="34" charset="0"/>
                <a:cs typeface="Arial" panose="020B0604020202020204" pitchFamily="34" charset="0"/>
              </a:defRPr>
            </a:lvl2pPr>
            <a:lvl3pPr marL="1341438" indent="-204788" algn="r" defTabSz="822325">
              <a:defRPr sz="2400">
                <a:solidFill>
                  <a:schemeClr val="tx1"/>
                </a:solidFill>
                <a:latin typeface="Arial" panose="020B0604020202020204" pitchFamily="34" charset="0"/>
                <a:cs typeface="Arial" panose="020B0604020202020204" pitchFamily="34" charset="0"/>
              </a:defRPr>
            </a:lvl3pPr>
            <a:lvl4pPr marL="1651000" indent="-206375" algn="r" defTabSz="822325">
              <a:defRPr sz="2400">
                <a:solidFill>
                  <a:schemeClr val="tx1"/>
                </a:solidFill>
                <a:latin typeface="Arial" panose="020B0604020202020204" pitchFamily="34" charset="0"/>
                <a:cs typeface="Arial" panose="020B0604020202020204" pitchFamily="34" charset="0"/>
              </a:defRPr>
            </a:lvl4pPr>
            <a:lvl5pPr marL="1958975" indent="-206375" algn="r" defTabSz="822325">
              <a:defRPr sz="2400">
                <a:solidFill>
                  <a:schemeClr val="tx1"/>
                </a:solidFill>
                <a:latin typeface="Arial" panose="020B0604020202020204" pitchFamily="34" charset="0"/>
                <a:cs typeface="Arial" panose="020B0604020202020204" pitchFamily="34" charset="0"/>
              </a:defRPr>
            </a:lvl5pPr>
            <a:lvl6pPr marL="2416175"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873375"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330575"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787775" indent="-206375"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075"/>
              </a:spcBef>
              <a:buFont typeface="Arial" panose="020B0604020202020204" pitchFamily="34" charset="0"/>
              <a:buAutoNum type="arabicPeriod" startAt="3"/>
            </a:pPr>
            <a:r>
              <a:rPr lang="en-US" altLang="en-US" sz="2200"/>
              <a:t>A 1-pound ball and a 100-pound ball are dropped from a height of 10 feet at the same time. In the absence of air resistance</a:t>
            </a:r>
          </a:p>
          <a:p>
            <a:pPr lvl="1" algn="l" eaLnBrk="1" hangingPunct="1">
              <a:spcBef>
                <a:spcPts val="1075"/>
              </a:spcBef>
              <a:buFont typeface="Arial" panose="020B0604020202020204" pitchFamily="34" charset="0"/>
              <a:buAutoNum type="alphaUcPeriod"/>
            </a:pPr>
            <a:r>
              <a:rPr lang="en-US" altLang="en-US" sz="2200"/>
              <a:t>the 1-pound ball hits the ground first.		</a:t>
            </a:r>
          </a:p>
          <a:p>
            <a:pPr lvl="1" algn="l" eaLnBrk="1" hangingPunct="1">
              <a:spcBef>
                <a:spcPts val="1075"/>
              </a:spcBef>
              <a:buFont typeface="Arial" panose="020B0604020202020204" pitchFamily="34" charset="0"/>
              <a:buAutoNum type="alphaUcPeriod"/>
            </a:pPr>
            <a:r>
              <a:rPr lang="en-US" altLang="en-US" sz="2200"/>
              <a:t>the 100-pound ball hits the ground first. </a:t>
            </a:r>
          </a:p>
          <a:p>
            <a:pPr lvl="1" algn="l" eaLnBrk="1" hangingPunct="1">
              <a:spcBef>
                <a:spcPts val="1075"/>
              </a:spcBef>
              <a:buFont typeface="Arial" panose="020B0604020202020204" pitchFamily="34" charset="0"/>
              <a:buAutoNum type="alphaUcPeriod"/>
            </a:pPr>
            <a:r>
              <a:rPr lang="en-US" altLang="en-US" sz="2200"/>
              <a:t>the two balls hit the ground at the same time.</a:t>
            </a:r>
          </a:p>
          <a:p>
            <a:pPr lvl="1" algn="l" eaLnBrk="1" hangingPunct="1">
              <a:spcBef>
                <a:spcPts val="1075"/>
              </a:spcBef>
            </a:pPr>
            <a:r>
              <a:rPr lang="en-US" altLang="en-US" sz="2200"/>
              <a:t>D.	There’s not enough information to determine which ball wins the race.</a:t>
            </a:r>
          </a:p>
        </p:txBody>
      </p:sp>
      <p:sp>
        <p:nvSpPr>
          <p:cNvPr id="25604"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2-11</a:t>
            </a:r>
          </a:p>
        </p:txBody>
      </p:sp>
      <p:pic>
        <p:nvPicPr>
          <p:cNvPr id="25605" name="PRS Question Icon" descr="PRS Question Icon"/>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33381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0951FD697905421B980FEB54FF07782E"/>
  <p:tag name="TPVERSION" val="5"/>
  <p:tag name="TPFULLVERSION" val="5.2.1.3179"/>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D"/>
  <p:tag name="QUESTIONDIFFICULTY" val=" 0"/>
  <p:tag name="QUESTIONPOINTS" val=" 1"/>
  <p:tag name="QUESTIONCHANCES" val=" 1"/>
  <p:tag name="QUESTIONTIMER" val="00:30"/>
  <p:tag name="QUESTIONCHOICESTYPE" val=" 1"/>
  <p:tag name="QUESTIONCHARTTYPE" val="0"/>
  <p:tag name="MANUALQUESTIONSTART" val="No"/>
</p:tagLst>
</file>

<file path=ppt/tags/tag11.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152A34B580CE40C491C21685536EE02D&lt;/guid&gt;&#10;        &lt;description /&gt;&#10;        &lt;date&gt;4/23/2014 10:36:5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0683A511EFA493BB22FC7B7365E7480&lt;/guid&gt;&#10;            &lt;repollguid&gt;7060DB67DCF4474D891FA78C4324A638&lt;/repollguid&gt;&#10;            &lt;sourceid&gt;81863B02D37C4E6EB883CE4B44EEBAA4&lt;/sourceid&gt;&#10;            &lt;questiontext&gt;What is this object’s velocity around 9 second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A8396D14C281405CBDA34DF5CDC442C3&lt;/guid&gt;&#10;                    &lt;answertext&gt;-2 m/s&lt;/answertext&gt;&#10;                    &lt;valuetype&gt;0&lt;/valuetype&gt;&#10;                &lt;/answer&gt;&#10;                &lt;answer&gt;&#10;                    &lt;guid&gt;E44ED1F5307F44559F26F0165836AAFC&lt;/guid&gt;&#10;                    &lt;answertext&gt;4 m/s in the –x direction&lt;/answertext&gt;&#10;                    &lt;valuetype&gt;0&lt;/valuetype&gt;&#10;                &lt;/answer&gt;&#10;                &lt;answer&gt;&#10;                    &lt;guid&gt;B690FE46B3E04CBBBA1EB3B2615A1956&lt;/guid&gt;&#10;                    &lt;answertext&gt;2 m/s in the –x direction&lt;/answertext&gt;&#10;                    &lt;valuetype&gt;0&lt;/valuetype&gt;&#10;                &lt;/answer&gt;&#10;                &lt;answer&gt;&#10;                    &lt;guid&gt;342ECF1224DB45318F7BD4169D1BB397&lt;/guid&gt;&#10;                    &lt;answertext&gt;-1 m/s&lt;/answertext&gt;&#10;                    &lt;valuetype&gt;0&lt;/valuetype&gt;&#10;                &lt;/answer&gt;&#10;            &lt;/answers&gt;&#10;        &lt;/multichoice&gt;&#10;    &lt;/questions&gt;&#10;&lt;/questionlist&gt;"/>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LABELFORMAT" val="0"/>
  <p:tag name="NUMBERFORMAT" val="0"/>
</p:tagLst>
</file>

<file path=ppt/tags/tag14.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C"/>
  <p:tag name="QUESTIONDIFFICULTY" val=" 0"/>
  <p:tag name="QUESTIONPOINTS" val=" 1"/>
  <p:tag name="QUESTIONCHANCES" val=" 1"/>
  <p:tag name="QUESTIONTIMER" val="00:30"/>
  <p:tag name="QUESTIONCHOICESTYPE" val=" 1"/>
  <p:tag name="QUESTIONCHARTTYPE" val="0"/>
  <p:tag name="MANUALQUESTIONSTART" val="No"/>
</p:tagLst>
</file>

<file path=ppt/tags/tag15.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C"/>
  <p:tag name="QUESTIONDIFFICULTY" val=" 0"/>
  <p:tag name="QUESTIONPOINTS" val=" 1"/>
  <p:tag name="QUESTIONCHANCES" val=" 1"/>
  <p:tag name="QUESTIONTIMER" val="00:30"/>
  <p:tag name="QUESTIONCHOICESTYPE" val=" 1"/>
  <p:tag name="QUESTIONCHARTTYPE" val="0"/>
  <p:tag name="MANUALQUESTIONSTART" val="No"/>
</p:tagLst>
</file>

<file path=ppt/tags/tag16.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D"/>
  <p:tag name="QUESTIONDIFFICULTY" val=" 0"/>
  <p:tag name="QUESTIONPOINTS" val=" 1"/>
  <p:tag name="QUESTIONCHANCES" val=" 1"/>
  <p:tag name="QUESTIONTIMER" val="00:30"/>
  <p:tag name="QUESTIONCHOICESTYPE" val=" 1"/>
  <p:tag name="QUESTIONCHARTTYPE" val="0"/>
  <p:tag name="MANUALQUESTIONSTART" val="No"/>
</p:tagLst>
</file>

<file path=ppt/tags/tag17.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2F89A83F6FD24653823D4BB404385D04&lt;/guid&gt;&#10;        &lt;description /&gt;&#10;        &lt;date&gt;4/23/2014 11:01:3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DCF006BC83D4D75B93EF3AE1AF918EE&lt;/guid&gt;&#10;            &lt;repollguid&gt;26DA183A311A4820882336E3CE39CD8A&lt;/repollguid&gt;&#10;            &lt;sourceid&gt;9B9BDF71BA054CC89E6B93BC4B0D67E7&lt;/sourceid&gt;&#10;            &lt;questiontext&gt;What is the acceleration around 2 second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7DF2B35F05149038B99D0C6C3CC7680&lt;/guid&gt;&#10;                    &lt;answertext&gt;1  m s   in the –x direction&lt;/answertext&gt;&#10;                    &lt;valuetype&gt;0&lt;/valuetype&gt;&#10;                &lt;/answer&gt;&#10;                &lt;answer&gt;&#10;                    &lt;guid&gt;CAED9B8556954ABD910A20FD1DF2A4E6&lt;/guid&gt;&#10;                    &lt;answertext&gt;1  m  s 2    in the –x direction&lt;/answertext&gt;&#10;                    &lt;valuetype&gt;0&lt;/valuetype&gt;&#10;                &lt;/answer&gt;&#10;                &lt;answer&gt;&#10;                    &lt;guid&gt;19460CE552E341E8B1F21BD3E798FDB8&lt;/guid&gt;&#10;                    &lt;answertext&gt;1  m  s 2    in the +x direction&lt;/answertext&gt;&#10;                    &lt;valuetype&gt;0&lt;/valuetype&gt;&#10;                &lt;/answer&gt;&#10;                &lt;answer&gt;&#10;                    &lt;guid&gt;2D5E355B8511495D9FB6C4DE303D4993&lt;/guid&gt;&#10;                    &lt;answertext&gt;1  m s   in the +x direction&lt;/answertext&gt;&#10;                    &lt;valuetype&gt;0&lt;/valuetype&gt;&#10;                &lt;/answer&gt;&#10;            &lt;/answers&gt;&#10;        &lt;/multichoice&gt;&#10;    &lt;/questions&gt;&#10;&lt;/questionlist&gt;"/>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20.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8B2F32FECD024645AE817C3354ADC201&lt;/guid&gt;&#10;        &lt;description /&gt;&#10;        &lt;date&gt;4/23/2014 10:50:5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F76823DA5F9481AA2803E21C35ABEE0&lt;/guid&gt;&#10;            &lt;repollguid&gt;154E774BF0654F2181E33F1CBAF33C64&lt;/repollguid&gt;&#10;            &lt;sourceid&gt;DA39C1DCC8D047869FBAE674BDF49890&lt;/sourceid&gt;&#10;            &lt;questiontext&gt;What is the velocity at 5 second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1341ED7F5BC04BAABAA4FAA0ECCBC05E&lt;/guid&gt;&#10;                    &lt;answertext&gt;2 m/s in the +x direction&lt;/answertext&gt;&#10;                    &lt;valuetype&gt;0&lt;/valuetype&gt;&#10;                &lt;/answer&gt;&#10;                &lt;answer&gt;&#10;                    &lt;guid&gt;CB540A1EFFE5415FB2607C72EC64DD94&lt;/guid&gt;&#10;                    &lt;answertext&gt;6 m/s in the +x direction&lt;/answertext&gt;&#10;                    &lt;valuetype&gt;0&lt;/valuetype&gt;&#10;                &lt;/answer&gt;&#10;                &lt;answer&gt;&#10;                    &lt;guid&gt;924C7D329DB64C269A7D4A6793E5954E&lt;/guid&gt;&#10;                    &lt;answertext&gt;0 m/s&lt;/answertext&gt;&#10;                    &lt;valuetype&gt;0&lt;/valuetype&gt;&#10;                &lt;/answer&gt;&#10;                &lt;answer&gt;&#10;                    &lt;guid&gt;23A56E8086284B78ACAAEF52A21274D3&lt;/guid&gt;&#10;                    &lt;answertext&gt;2 m/s in the –x direction&lt;/answertext&gt;&#10;                    &lt;valuetype&gt;0&lt;/valuetype&gt;&#10;                &lt;/answer&gt;&#10;            &lt;/answers&gt;&#10;        &lt;/multichoice&gt;&#10;    &lt;/questions&gt;&#10;&lt;/questionlist&gt;"/>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23.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C"/>
  <p:tag name="QUESTIONDIFFICULTY" val=" 0"/>
  <p:tag name="QUESTIONPOINTS" val=" 1"/>
  <p:tag name="QUESTIONCHANCES" val=" 1"/>
  <p:tag name="QUESTIONTIMER" val="00:30"/>
  <p:tag name="QUESTIONCHOICESTYPE" val=" 1"/>
  <p:tag name="QUESTIONCHARTTYPE" val="0"/>
  <p:tag name="MANUALQUESTIONSTART" val="No"/>
</p:tagLst>
</file>

<file path=ppt/tags/tag24.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D"/>
  <p:tag name="QUESTIONDIFFICULTY" val=" 0"/>
  <p:tag name="QUESTIONPOINTS" val=" 1"/>
  <p:tag name="QUESTIONCHANCES" val=" 1"/>
  <p:tag name="QUESTIONTIMER" val="00:30"/>
  <p:tag name="QUESTIONCHOICESTYPE" val=" 1"/>
  <p:tag name="QUESTIONCHARTTYPE" val="0"/>
  <p:tag name="MANUALQUESTIONSTART" val="No"/>
</p:tagLst>
</file>

<file path=ppt/tags/tag25.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B"/>
  <p:tag name="QUESTIONDIFFICULTY" val=" 0"/>
  <p:tag name="QUESTIONPOINTS" val=" 1"/>
  <p:tag name="QUESTIONCHANCES" val=" 1"/>
  <p:tag name="QUESTIONTIMER" val="00:30"/>
  <p:tag name="QUESTIONCHOICESTYPE" val=" 1"/>
  <p:tag name="QUESTIONCHARTTYPE" val="0"/>
  <p:tag name="MANUALQUESTIONSTART" val="No"/>
</p:tagLst>
</file>

<file path=ppt/tags/tag26.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A"/>
  <p:tag name="QUESTIONDIFFICULTY" val=" 0"/>
  <p:tag name="QUESTIONPOINTS" val=" 1"/>
  <p:tag name="QUESTIONCHANCES" val=" 1"/>
  <p:tag name="QUESTIONTIMER" val="00:30"/>
  <p:tag name="QUESTIONCHOICESTYPE" val=" 1"/>
  <p:tag name="QUESTIONCHARTTYPE" val="0"/>
  <p:tag name="MANUALQUESTIONSTART" val="No"/>
</p:tagLst>
</file>

<file path=ppt/tags/tag27.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A"/>
  <p:tag name="QUESTIONDIFFICULTY" val=" 0"/>
  <p:tag name="QUESTIONPOINTS" val=" 1"/>
  <p:tag name="QUESTIONCHANCES" val=" 1"/>
  <p:tag name="QUESTIONTIMER" val="00:30"/>
  <p:tag name="QUESTIONCHOICESTYPE" val=" 1"/>
  <p:tag name="QUESTIONCHARTTYPE" val="0"/>
  <p:tag name="MANUALQUESTIONSTART" val="No"/>
</p:tagLst>
</file>

<file path=ppt/tags/tag28.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92871E8725DD488DBE398383F34E4821&lt;/guid&gt;&#10;        &lt;description /&gt;&#10;        &lt;date&gt;5/12/2014 5:25:0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7EA30081A1C438F8AB155B4961BE8C5&lt;/guid&gt;&#10;            &lt;repollguid&gt;3C9EE19CD93E4C2192EE072E875C8ED9&lt;/repollguid&gt;&#10;            &lt;sourceid&gt;EED8B8A8F88F413D952D5454A2031CF5&lt;/sourceid&gt;&#10;            &lt;questiontext&gt;Masses P and Q move with the position graphs shown. Do P and Q ever have the same position? If so, at what time or tim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6A1D1AAAD7E45BD8532AC8932BB8EBE&lt;/guid&gt;&#10;                    &lt;answertext&gt;P and Q have the same position at 2 s.&lt;/answertext&gt;&#10;                    &lt;valuetype&gt;0&lt;/valuetype&gt;&#10;                &lt;/answer&gt;&#10;                &lt;answer&gt;&#10;                    &lt;guid&gt;E1CA9431A5564809863463399BC899A1&lt;/guid&gt;&#10;                    &lt;answertext&gt;P and Q have the same position at 1 s and 3 s.&lt;/answertext&gt;&#10;                    &lt;valuetype&gt;0&lt;/valuetype&gt;&#10;                &lt;/answer&gt;&#10;                &lt;answer&gt;&#10;                    &lt;guid&gt;150170A8615D44F7817C9136772401E4&lt;/guid&gt;&#10;                    &lt;answertext&gt;P and Q have the same position at 1 s, 2 s, and 3 s.&lt;/answertext&gt;&#10;                    &lt;valuetype&gt;0&lt;/valuetype&gt;&#10;                &lt;/answer&gt;&#10;                &lt;answer&gt;&#10;                    &lt;guid&gt;F9D8A46608E7434E96F2FC7CDDEFEF5E&lt;/guid&gt;&#10;                    &lt;answertext&gt;P and Q never have the same position.&lt;/answertext&gt;&#10;                    &lt;valuetype&gt;0&lt;/valuetype&gt;&#10;                &lt;/answer&gt;&#10;            &lt;/answers&gt;&#10;        &lt;/multichoice&gt;&#10;    &lt;/questions&gt;&#10;&lt;/questionlist&gt;"/>
</p:tagLst>
</file>

<file path=ppt/tags/tag29.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C"/>
  <p:tag name="QUESTIONDIFFICULTY" val=" 0"/>
  <p:tag name="QUESTIONPOINTS" val=" 1"/>
  <p:tag name="QUESTIONCHANCES" val=" 1"/>
  <p:tag name="QUESTIONTIMER" val="00:30"/>
  <p:tag name="QUESTIONCHOICESTYPE" val=" 1"/>
  <p:tag name="QUESTIONCHARTTYPE" val="0"/>
  <p:tag name="MANUALQUESTIONSTART" val="No"/>
</p:tagLst>
</file>

<file path=ppt/tags/tag30.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31.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1"/>
  <p:tag name="QUESTIONANSWER" val="A"/>
  <p:tag name="QUESTIONDIFFICULTY" val=" 0"/>
  <p:tag name="QUESTIONPOINTS" val=" 1"/>
  <p:tag name="QUESTIONCHANCES" val=" 1"/>
  <p:tag name="QUESTIONTIMER" val="00:30"/>
  <p:tag name="QUESTIONCHOICESTYPE" val=" 1"/>
  <p:tag name="QUESTIONCHARTTYPE" val="0"/>
  <p:tag name="MANUALQUESTIONSTART" val="No"/>
</p:tagLst>
</file>

<file path=ppt/tags/tag4.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717B37670CE9406AB47625FE9B76ECCB&lt;/guid&gt;&#10;        &lt;description /&gt;&#10;        &lt;date&gt;4/19/2014 11:23:1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652F307F95D4A7AA39C80F41E5F3766&lt;/guid&gt;&#10;            &lt;repollguid&gt;60B69311874749A9AD1B1B2FFDE4FB54&lt;/repollguid&gt;&#10;            &lt;sourceid&gt;B1DED563ACE94EBB8F2BE9616ECABC07&lt;/sourceid&gt;&#10;            &lt;questiontext&gt;What was the particle doing around 9 second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E64F8BA1D584DE08A22504B6A7E8AFE&lt;/guid&gt;&#10;                    &lt;answertext&gt;Moving forward at a constant speed&lt;/answertext&gt;&#10;                    &lt;valuetype&gt;0&lt;/valuetype&gt;&#10;                &lt;/answer&gt;&#10;                &lt;answer&gt;&#10;                    &lt;guid&gt;541AB1702E6642069F1578126FE76A7A&lt;/guid&gt;&#10;                    &lt;answertext&gt;Standing still&lt;/answertext&gt;&#10;                    &lt;valuetype&gt;0&lt;/valuetype&gt;&#10;                &lt;/answer&gt;&#10;                &lt;answer&gt;&#10;                    &lt;guid&gt;B13AEB4904D44F7FB7D59EB6BA58EC47&lt;/guid&gt;&#10;                    &lt;answertext&gt;Moving backward&lt;/answertext&gt;&#10;                    &lt;valuetype&gt;0&lt;/valuetype&gt;&#10;                &lt;/answer&gt;&#10;                &lt;answer&gt;&#10;                    &lt;guid&gt;A7AD987FBC3841DEB3A646AAF8C716C5&lt;/guid&gt;&#10;                    &lt;answertext&gt;Accelerating back ward&lt;/answertext&gt;&#10;                    &lt;valuetype&gt;0&lt;/valuetype&gt;&#10;                &lt;/answer&gt;&#10;            &lt;/answers&gt;&#10;        &lt;/multichoice&gt;&#10;    &lt;/questions&gt;&#10;&lt;/questionlist&gt;"/>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7.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C"/>
  <p:tag name="QUESTIONDIFFICULTY" val=" 0"/>
  <p:tag name="QUESTIONPOINTS" val=" 1"/>
  <p:tag name="QUESTIONCHANCES" val=" 1"/>
  <p:tag name="QUESTIONTIMER" val="00:30"/>
  <p:tag name="QUESTIONCHOICESTYPE" val=" 1"/>
  <p:tag name="QUESTIONCHARTTYPE" val="0"/>
  <p:tag name="MANUALQUESTIONSTART" val="No"/>
</p:tagLst>
</file>

<file path=ppt/tags/tag8.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C"/>
  <p:tag name="QUESTIONDIFFICULTY" val=" 0"/>
  <p:tag name="QUESTIONPOINTS" val=" 1"/>
  <p:tag name="QUESTIONCHANCES" val=" 1"/>
  <p:tag name="QUESTIONTIMER" val="00:30"/>
  <p:tag name="QUESTIONCHOICESTYPE" val=" 1"/>
  <p:tag name="QUESTIONCHARTTYPE" val="0"/>
  <p:tag name="MANUALQUESTIONSTART" val="No"/>
</p:tagLst>
</file>

<file path=ppt/tags/tag9.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3602</Words>
  <Application>Microsoft Office PowerPoint</Application>
  <PresentationFormat>On-screen Show (4:3)</PresentationFormat>
  <Paragraphs>644</Paragraphs>
  <Slides>84</Slides>
  <Notes>56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97" baseType="lpstr">
      <vt:lpstr>ＭＳ Ｐゴシック</vt:lpstr>
      <vt:lpstr>Arial</vt:lpstr>
      <vt:lpstr>Calibri</vt:lpstr>
      <vt:lpstr>Cambria Math</vt:lpstr>
      <vt:lpstr>Gill Sans</vt:lpstr>
      <vt:lpstr>Symbol</vt:lpstr>
      <vt:lpstr>Tahoma</vt:lpstr>
      <vt:lpstr>Times</vt:lpstr>
      <vt:lpstr>Times New Roman</vt:lpstr>
      <vt:lpstr>Wingdings</vt:lpstr>
      <vt:lpstr>ヒラギノ角ゴ Pro W3</vt:lpstr>
      <vt:lpstr>Office Theme</vt:lpstr>
      <vt:lpstr>Chart</vt:lpstr>
      <vt:lpstr>Chapter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Representing Position</vt:lpstr>
      <vt:lpstr>Uniform motion</vt:lpstr>
      <vt:lpstr>What was the particle doing around 9 seconds?</vt:lpstr>
      <vt:lpstr>Position to Velocity</vt:lpstr>
      <vt:lpstr>Representing Velocity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area under this curve mean?</vt:lpstr>
      <vt:lpstr>What is the area under this curve mean?</vt:lpstr>
      <vt:lpstr>PowerPoint Presentation</vt:lpstr>
      <vt:lpstr>PowerPoint Presentation</vt:lpstr>
      <vt:lpstr>What is this object’s velocity around 9 seconds?</vt:lpstr>
      <vt:lpstr>PowerPoint Presentation</vt:lpstr>
      <vt:lpstr>PowerPoint Presentation</vt:lpstr>
      <vt:lpstr>Instantaneous Velocity</vt:lpstr>
      <vt:lpstr>PowerPoint Presentation</vt:lpstr>
      <vt:lpstr>PowerPoint Presentation</vt:lpstr>
      <vt:lpstr>PowerPoint Presentation</vt:lpstr>
      <vt:lpstr>Acceleration</vt:lpstr>
      <vt:lpstr>Rate of change of velocity</vt:lpstr>
      <vt:lpstr>Acceleration</vt:lpstr>
      <vt:lpstr>PowerPoint Presentation</vt:lpstr>
      <vt:lpstr>PowerPoint Presentation</vt:lpstr>
      <vt:lpstr>The sign of acceleration</vt:lpstr>
      <vt:lpstr>PowerPoint Presentation</vt:lpstr>
      <vt:lpstr>PowerPoint Presentation</vt:lpstr>
      <vt:lpstr>What is the acceleration around 2 seconds?</vt:lpstr>
      <vt:lpstr>What is the velocity at 5 seconds?</vt:lpstr>
      <vt:lpstr>PowerPoint Presentation</vt:lpstr>
      <vt:lpstr>PowerPoint Presentation</vt:lpstr>
      <vt:lpstr>PowerPoint Presentation</vt:lpstr>
      <vt:lpstr>Free Fall</vt:lpstr>
      <vt:lpstr>PowerPoint Presentation</vt:lpstr>
      <vt:lpstr>Base Jumper’s velocity</vt:lpstr>
      <vt:lpstr>Base Jumper’s acceleration</vt:lpstr>
      <vt:lpstr>PowerPoint Presentation</vt:lpstr>
      <vt:lpstr>PowerPoint Presentation</vt:lpstr>
      <vt:lpstr>PowerPoint Presentation</vt:lpstr>
      <vt:lpstr>PowerPoint Presentation</vt:lpstr>
      <vt:lpstr>PowerPoint Presentation</vt:lpstr>
      <vt:lpstr>PowerPoint Presentation</vt:lpstr>
      <vt:lpstr>Motion with constant acceleration</vt:lpstr>
      <vt:lpstr>Motion with constant acceleration</vt:lpstr>
      <vt:lpstr>Motion with constant acceleration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Masses P and Q move with the position graphs shown. Do P and Q ever have the same position? If so, at what time or times?</vt:lpstr>
      <vt:lpstr>PowerPoint Presentation</vt:lpstr>
      <vt:lpstr>PowerPoint Presentation</vt:lpstr>
      <vt:lpstr>PowerPoint Presentation</vt:lpstr>
      <vt:lpstr>PowerPoint Presentation</vt:lpstr>
      <vt:lpstr>MCAT style question</vt:lpstr>
      <vt:lpstr>MCAT style question</vt:lpstr>
      <vt:lpstr>MCAT style question</vt:lpstr>
    </vt:vector>
  </TitlesOfParts>
  <Company>Utah Valley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physics</dc:title>
  <dc:creator>MiniQuad</dc:creator>
  <cp:lastModifiedBy>dad</cp:lastModifiedBy>
  <cp:revision>114</cp:revision>
  <dcterms:created xsi:type="dcterms:W3CDTF">2014-04-03T04:45:59Z</dcterms:created>
  <dcterms:modified xsi:type="dcterms:W3CDTF">2014-05-19T02:13:48Z</dcterms:modified>
</cp:coreProperties>
</file>